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Anton"/>
      <p:regular r:id="rId41"/>
    </p:embeddedFont>
    <p:embeddedFont>
      <p:font typeface="Didact Gothic"/>
      <p:regular r:id="rId42"/>
    </p:embeddedFont>
    <p:embeddedFont>
      <p:font typeface="Helvetica Neue Light"/>
      <p:regular r:id="rId43"/>
      <p:bold r:id="rId44"/>
      <p:italic r:id="rId45"/>
      <p:boldItalic r:id="rId46"/>
    </p:embeddedFont>
    <p:embeddedFont>
      <p:font typeface="DM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149BF4-3599-4080-AF23-6D9C1BD00EFB}">
  <a:tblStyle styleId="{71149BF4-3599-4080-AF23-6D9C1BD00EF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DidactGothic-regular.fntdata"/><Relationship Id="rId41" Type="http://schemas.openxmlformats.org/officeDocument/2006/relationships/font" Target="fonts/Anton-regular.fntdata"/><Relationship Id="rId44" Type="http://schemas.openxmlformats.org/officeDocument/2006/relationships/font" Target="fonts/HelveticaNeueLight-bold.fntdata"/><Relationship Id="rId43" Type="http://schemas.openxmlformats.org/officeDocument/2006/relationships/font" Target="fonts/HelveticaNeueLight-regular.fntdata"/><Relationship Id="rId46" Type="http://schemas.openxmlformats.org/officeDocument/2006/relationships/font" Target="fonts/HelveticaNeueLight-boldItalic.fntdata"/><Relationship Id="rId45" Type="http://schemas.openxmlformats.org/officeDocument/2006/relationships/font" Target="fonts/HelveticaNeue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DMSans-bold.fntdata"/><Relationship Id="rId47" Type="http://schemas.openxmlformats.org/officeDocument/2006/relationships/font" Target="fonts/DMSans-regular.fntdata"/><Relationship Id="rId49" Type="http://schemas.openxmlformats.org/officeDocument/2006/relationships/font" Target="fonts/DM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DM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latin typeface="DM Sans"/>
                <a:ea typeface="DM Sans"/>
                <a:cs typeface="DM Sans"/>
                <a:sym typeface="DM Sans"/>
              </a:rPr>
              <a:t>Utilizar esta slide para un </a:t>
            </a:r>
            <a:r>
              <a:rPr b="1" lang="es">
                <a:latin typeface="DM Sans"/>
                <a:ea typeface="DM Sans"/>
                <a:cs typeface="DM Sans"/>
                <a:sym typeface="DM Sans"/>
              </a:rPr>
              <a:t>repaso general</a:t>
            </a:r>
            <a:r>
              <a:rPr lang="es">
                <a:latin typeface="DM Sans"/>
                <a:ea typeface="DM Sans"/>
                <a:cs typeface="DM Sans"/>
                <a:sym typeface="DM Sans"/>
              </a:rPr>
              <a:t> sobre temas vistos on-demand.</a:t>
            </a:r>
            <a:r>
              <a:rPr b="1" lang="es">
                <a:latin typeface="DM Sans"/>
                <a:ea typeface="DM Sans"/>
                <a:cs typeface="DM Sans"/>
                <a:sym typeface="DM Sans"/>
              </a:rPr>
              <a:t> Señalar en “Notas al orador” la duración (en minutos) que se sugiere para el momento de repaso teniendo en cuenta que el foco de las sessions en blend es la práctica. </a:t>
            </a:r>
            <a:endParaRPr b="1">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 name="Google Shape;28;p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 name="Google Shape;2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 name="Google Shape;3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6" name="Google Shape;3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8" name="Google Shape;4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1" name="Google Shape;5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5" name="Google Shape;55;p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6" name="Google Shape;56;p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0" name="Google Shape;6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2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3" name="Google Shape;63;p2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4" name="Google Shape;6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7" name="Shape 67"/>
        <p:cNvGrpSpPr/>
        <p:nvPr/>
      </p:nvGrpSpPr>
      <p:grpSpPr>
        <a:xfrm>
          <a:off x="0" y="0"/>
          <a:ext cx="0" cy="0"/>
          <a:chOff x="0" y="0"/>
          <a:chExt cx="0" cy="0"/>
        </a:xfrm>
      </p:grpSpPr>
      <p:pic>
        <p:nvPicPr>
          <p:cNvPr id="68" name="Google Shape;68;p2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6" name="Shape 16"/>
        <p:cNvGrpSpPr/>
        <p:nvPr/>
      </p:nvGrpSpPr>
      <p:grpSpPr>
        <a:xfrm>
          <a:off x="0" y="0"/>
          <a:ext cx="0" cy="0"/>
          <a:chOff x="0" y="0"/>
          <a:chExt cx="0" cy="0"/>
        </a:xfrm>
      </p:grpSpPr>
      <p:pic>
        <p:nvPicPr>
          <p:cNvPr id="17" name="Google Shape;17;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8" name="Shape 18"/>
        <p:cNvGrpSpPr/>
        <p:nvPr/>
      </p:nvGrpSpPr>
      <p:grpSpPr>
        <a:xfrm>
          <a:off x="0" y="0"/>
          <a:ext cx="0" cy="0"/>
          <a:chOff x="0" y="0"/>
          <a:chExt cx="0" cy="0"/>
        </a:xfrm>
      </p:grpSpPr>
      <p:pic>
        <p:nvPicPr>
          <p:cNvPr id="19" name="Google Shape;19;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1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hyperlink" Target="https://developer.mozilla.org/es/docs/Web/JavaScript/Reference/Global_Objects/Date" TargetMode="External"/><Relationship Id="rId5"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hyperlink" Target="https://developer.mozilla.org/es/docs/Web/JavaScript/Reference/Global_Objects/Mat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23"/>
          <p:cNvSpPr txBox="1"/>
          <p:nvPr/>
        </p:nvSpPr>
        <p:spPr>
          <a:xfrm>
            <a:off x="1603299" y="2092675"/>
            <a:ext cx="6216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0" i="0" lang="es" sz="4000" u="none" cap="none" strike="noStrike">
                <a:solidFill>
                  <a:srgbClr val="4D5156"/>
                </a:solidFill>
                <a:latin typeface="Arial"/>
                <a:ea typeface="Arial"/>
                <a:cs typeface="Arial"/>
                <a:sym typeface="Arial"/>
              </a:rPr>
              <a:t>💡 </a:t>
            </a:r>
            <a:r>
              <a:rPr b="1" i="0" lang="es" sz="4000" u="none" cap="none" strike="noStrike">
                <a:solidFill>
                  <a:srgbClr val="EAFF6A"/>
                </a:solidFill>
                <a:latin typeface="DM Sans"/>
                <a:ea typeface="DM Sans"/>
                <a:cs typeface="DM Sans"/>
                <a:sym typeface="DM Sans"/>
              </a:rPr>
              <a:t>Material Complementario  </a:t>
            </a:r>
            <a:endParaRPr b="1" i="0" sz="4000" u="none" cap="none" strike="noStrike">
              <a:solidFill>
                <a:srgbClr val="EAFF6A"/>
              </a:solidFill>
              <a:latin typeface="DM Sans"/>
              <a:ea typeface="DM Sans"/>
              <a:cs typeface="DM Sans"/>
              <a:sym typeface="DM Sans"/>
            </a:endParaRPr>
          </a:p>
        </p:txBody>
      </p:sp>
      <p:sp>
        <p:nvSpPr>
          <p:cNvPr id="74" name="Google Shape;74;p23"/>
          <p:cNvSpPr txBox="1"/>
          <p:nvPr/>
        </p:nvSpPr>
        <p:spPr>
          <a:xfrm>
            <a:off x="5764400" y="471175"/>
            <a:ext cx="2894100" cy="392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350"/>
              <a:buFont typeface="Arial"/>
              <a:buNone/>
            </a:pPr>
            <a:r>
              <a:rPr lang="es" sz="1350">
                <a:solidFill>
                  <a:srgbClr val="FFFFFF"/>
                </a:solidFill>
                <a:latin typeface="DM Sans"/>
                <a:ea typeface="DM Sans"/>
                <a:cs typeface="DM Sans"/>
                <a:sym typeface="DM Sans"/>
              </a:rPr>
              <a:t>Unidad</a:t>
            </a:r>
            <a:r>
              <a:rPr b="0" i="0" lang="es" sz="1350" u="none" cap="none" strike="noStrike">
                <a:solidFill>
                  <a:srgbClr val="FFFFFF"/>
                </a:solidFill>
                <a:latin typeface="DM Sans"/>
                <a:ea typeface="DM Sans"/>
                <a:cs typeface="DM Sans"/>
                <a:sym typeface="DM Sans"/>
              </a:rPr>
              <a:t> #6</a:t>
            </a:r>
            <a:endParaRPr b="0" i="0" sz="1350" u="none" cap="none" strike="noStrike">
              <a:solidFill>
                <a:srgbClr val="FFFFFF"/>
              </a:solidFill>
              <a:latin typeface="DM Sans"/>
              <a:ea typeface="DM Sans"/>
              <a:cs typeface="DM Sans"/>
              <a:sym typeface="DM Sans"/>
            </a:endParaRPr>
          </a:p>
        </p:txBody>
      </p:sp>
      <p:sp>
        <p:nvSpPr>
          <p:cNvPr id="75" name="Google Shape;75;p23"/>
          <p:cNvSpPr txBox="1"/>
          <p:nvPr/>
        </p:nvSpPr>
        <p:spPr>
          <a:xfrm>
            <a:off x="467600" y="471175"/>
            <a:ext cx="5296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FFFFFF"/>
                </a:solidFill>
                <a:latin typeface="DM Sans"/>
                <a:ea typeface="DM Sans"/>
                <a:cs typeface="DM Sans"/>
                <a:sym typeface="DM Sans"/>
              </a:rPr>
              <a:t>JavaScript</a:t>
            </a:r>
            <a:endParaRPr b="0" i="0" sz="1350" u="none" cap="none" strike="noStrike">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2"/>
          <p:cNvSpPr txBox="1"/>
          <p:nvPr/>
        </p:nvSpPr>
        <p:spPr>
          <a:xfrm>
            <a:off x="933175" y="424250"/>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4000" u="none" cap="none" strike="noStrike">
                <a:solidFill>
                  <a:schemeClr val="dk1"/>
                </a:solidFill>
                <a:latin typeface="DM Sans"/>
                <a:ea typeface="DM Sans"/>
                <a:cs typeface="DM Sans"/>
                <a:sym typeface="DM Sans"/>
              </a:rPr>
              <a:t>SQUARE ROOT</a:t>
            </a:r>
            <a:endParaRPr b="0" i="0" sz="40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4000" u="none" cap="none" strike="noStrike">
              <a:solidFill>
                <a:schemeClr val="dk1"/>
              </a:solidFill>
              <a:latin typeface="DM Sans"/>
              <a:ea typeface="DM Sans"/>
              <a:cs typeface="DM Sans"/>
              <a:sym typeface="DM Sans"/>
            </a:endParaRPr>
          </a:p>
        </p:txBody>
      </p:sp>
      <p:pic>
        <p:nvPicPr>
          <p:cNvPr id="168" name="Google Shape;168;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9" name="Google Shape;169;p32"/>
          <p:cNvSpPr/>
          <p:nvPr/>
        </p:nvSpPr>
        <p:spPr>
          <a:xfrm>
            <a:off x="164300" y="1778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2"/>
          <p:cNvSpPr txBox="1"/>
          <p:nvPr/>
        </p:nvSpPr>
        <p:spPr>
          <a:xfrm>
            <a:off x="278236" y="2138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71" name="Google Shape;171;p32"/>
          <p:cNvSpPr txBox="1"/>
          <p:nvPr/>
        </p:nvSpPr>
        <p:spPr>
          <a:xfrm>
            <a:off x="1022300" y="1329125"/>
            <a:ext cx="6821400" cy="61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El método</a:t>
            </a:r>
            <a:r>
              <a:rPr b="0" i="0" lang="es" sz="1350" u="none" cap="none" strike="noStrike">
                <a:solidFill>
                  <a:schemeClr val="dk1"/>
                </a:solidFill>
                <a:highlight>
                  <a:srgbClr val="EAFF6A"/>
                </a:highlight>
                <a:latin typeface="DM Sans"/>
                <a:ea typeface="DM Sans"/>
                <a:cs typeface="DM Sans"/>
                <a:sym typeface="DM Sans"/>
              </a:rPr>
              <a:t> Math.sqrt() </a:t>
            </a:r>
            <a:r>
              <a:rPr b="0" i="0" lang="es" sz="1350" u="none" cap="none" strike="noStrike">
                <a:solidFill>
                  <a:schemeClr val="dk1"/>
                </a:solidFill>
                <a:latin typeface="DM Sans"/>
                <a:ea typeface="DM Sans"/>
                <a:cs typeface="DM Sans"/>
                <a:sym typeface="DM Sans"/>
              </a:rPr>
              <a:t>retorna la raíz cuadrada de un número. Si se le envía un número negativo, el método retorna NaN.</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1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aphicFrame>
        <p:nvGraphicFramePr>
          <p:cNvPr id="172" name="Google Shape;172;p32"/>
          <p:cNvGraphicFramePr/>
          <p:nvPr/>
        </p:nvGraphicFramePr>
        <p:xfrm>
          <a:off x="1095825" y="2287500"/>
          <a:ext cx="3000000" cy="3000000"/>
        </p:xfrm>
        <a:graphic>
          <a:graphicData uri="http://schemas.openxmlformats.org/drawingml/2006/table">
            <a:tbl>
              <a:tblPr>
                <a:noFill/>
                <a:tableStyleId>{71149BF4-3599-4080-AF23-6D9C1BD00EFB}</a:tableStyleId>
              </a:tblPr>
              <a:tblGrid>
                <a:gridCol w="6356100"/>
              </a:tblGrid>
              <a:tr h="1556850">
                <a:tc>
                  <a:txBody>
                    <a:bodyPr/>
                    <a:lstStyle/>
                    <a:p>
                      <a:pPr indent="0" lvl="0" marL="0" marR="0" rtl="0" algn="l">
                        <a:lnSpc>
                          <a:spcPct val="135714"/>
                        </a:lnSpc>
                        <a:spcBef>
                          <a:spcPts val="0"/>
                        </a:spcBef>
                        <a:spcAft>
                          <a:spcPts val="0"/>
                        </a:spcAft>
                        <a:buClr>
                          <a:srgbClr val="000000"/>
                        </a:buClr>
                        <a:buSzPts val="1850"/>
                        <a:buFont typeface="Arial"/>
                        <a:buNone/>
                      </a:pPr>
                      <a:r>
                        <a:rPr lang="es" sz="1850" u="none" cap="none" strike="noStrike">
                          <a:solidFill>
                            <a:srgbClr val="9CDCFE"/>
                          </a:solidFill>
                          <a:latin typeface="Courier New"/>
                          <a:ea typeface="Courier New"/>
                          <a:cs typeface="Courier New"/>
                          <a:sym typeface="Courier New"/>
                        </a:rPr>
                        <a:t>Math</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DCDCAA"/>
                          </a:solidFill>
                          <a:latin typeface="Courier New"/>
                          <a:ea typeface="Courier New"/>
                          <a:cs typeface="Courier New"/>
                          <a:sym typeface="Courier New"/>
                        </a:rPr>
                        <a:t>sqrt</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B5CEA8"/>
                          </a:solidFill>
                          <a:latin typeface="Courier New"/>
                          <a:ea typeface="Courier New"/>
                          <a:cs typeface="Courier New"/>
                          <a:sym typeface="Courier New"/>
                        </a:rPr>
                        <a:t>9</a:t>
                      </a:r>
                      <a:r>
                        <a:rPr lang="es" sz="1850" u="none" cap="none" strike="noStrike">
                          <a:solidFill>
                            <a:srgbClr val="D4D4D4"/>
                          </a:solidFill>
                          <a:latin typeface="Courier New"/>
                          <a:ea typeface="Courier New"/>
                          <a:cs typeface="Courier New"/>
                          <a:sym typeface="Courier New"/>
                        </a:rPr>
                        <a:t>) </a:t>
                      </a:r>
                      <a:r>
                        <a:rPr lang="es" sz="1850" u="none" cap="none" strike="noStrike">
                          <a:solidFill>
                            <a:srgbClr val="6A9955"/>
                          </a:solidFill>
                          <a:latin typeface="Courier New"/>
                          <a:ea typeface="Courier New"/>
                          <a:cs typeface="Courier New"/>
                          <a:sym typeface="Courier New"/>
                        </a:rPr>
                        <a:t>// 3</a:t>
                      </a:r>
                      <a:endParaRPr sz="18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lang="es" sz="1850" u="none" cap="none" strike="noStrike">
                          <a:solidFill>
                            <a:srgbClr val="9CDCFE"/>
                          </a:solidFill>
                          <a:latin typeface="Courier New"/>
                          <a:ea typeface="Courier New"/>
                          <a:cs typeface="Courier New"/>
                          <a:sym typeface="Courier New"/>
                        </a:rPr>
                        <a:t>Math</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DCDCAA"/>
                          </a:solidFill>
                          <a:latin typeface="Courier New"/>
                          <a:ea typeface="Courier New"/>
                          <a:cs typeface="Courier New"/>
                          <a:sym typeface="Courier New"/>
                        </a:rPr>
                        <a:t>sqrt</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B5CEA8"/>
                          </a:solidFill>
                          <a:latin typeface="Courier New"/>
                          <a:ea typeface="Courier New"/>
                          <a:cs typeface="Courier New"/>
                          <a:sym typeface="Courier New"/>
                        </a:rPr>
                        <a:t>2</a:t>
                      </a:r>
                      <a:r>
                        <a:rPr lang="es" sz="1850" u="none" cap="none" strike="noStrike">
                          <a:solidFill>
                            <a:srgbClr val="D4D4D4"/>
                          </a:solidFill>
                          <a:latin typeface="Courier New"/>
                          <a:ea typeface="Courier New"/>
                          <a:cs typeface="Courier New"/>
                          <a:sym typeface="Courier New"/>
                        </a:rPr>
                        <a:t>) </a:t>
                      </a:r>
                      <a:r>
                        <a:rPr lang="es" sz="1850" u="none" cap="none" strike="noStrike">
                          <a:solidFill>
                            <a:srgbClr val="6A9955"/>
                          </a:solidFill>
                          <a:latin typeface="Courier New"/>
                          <a:ea typeface="Courier New"/>
                          <a:cs typeface="Courier New"/>
                          <a:sym typeface="Courier New"/>
                        </a:rPr>
                        <a:t>// 1.414213562373095</a:t>
                      </a:r>
                      <a:endParaRPr sz="18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lang="es" sz="1850" u="none" cap="none" strike="noStrike">
                          <a:solidFill>
                            <a:srgbClr val="9CDCFE"/>
                          </a:solidFill>
                          <a:latin typeface="Courier New"/>
                          <a:ea typeface="Courier New"/>
                          <a:cs typeface="Courier New"/>
                          <a:sym typeface="Courier New"/>
                        </a:rPr>
                        <a:t>Math</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DCDCAA"/>
                          </a:solidFill>
                          <a:latin typeface="Courier New"/>
                          <a:ea typeface="Courier New"/>
                          <a:cs typeface="Courier New"/>
                          <a:sym typeface="Courier New"/>
                        </a:rPr>
                        <a:t>sqrt</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B5CEA8"/>
                          </a:solidFill>
                          <a:latin typeface="Courier New"/>
                          <a:ea typeface="Courier New"/>
                          <a:cs typeface="Courier New"/>
                          <a:sym typeface="Courier New"/>
                        </a:rPr>
                        <a:t>1</a:t>
                      </a:r>
                      <a:r>
                        <a:rPr lang="es" sz="1850" u="none" cap="none" strike="noStrike">
                          <a:solidFill>
                            <a:srgbClr val="D4D4D4"/>
                          </a:solidFill>
                          <a:latin typeface="Courier New"/>
                          <a:ea typeface="Courier New"/>
                          <a:cs typeface="Courier New"/>
                          <a:sym typeface="Courier New"/>
                        </a:rPr>
                        <a:t>)  </a:t>
                      </a:r>
                      <a:r>
                        <a:rPr lang="es" sz="1850" u="none" cap="none" strike="noStrike">
                          <a:solidFill>
                            <a:srgbClr val="6A9955"/>
                          </a:solidFill>
                          <a:latin typeface="Courier New"/>
                          <a:ea typeface="Courier New"/>
                          <a:cs typeface="Courier New"/>
                          <a:sym typeface="Courier New"/>
                        </a:rPr>
                        <a:t>// 1</a:t>
                      </a:r>
                      <a:endParaRPr sz="18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lang="es" sz="1850" u="none" cap="none" strike="noStrike">
                          <a:solidFill>
                            <a:srgbClr val="9CDCFE"/>
                          </a:solidFill>
                          <a:latin typeface="Courier New"/>
                          <a:ea typeface="Courier New"/>
                          <a:cs typeface="Courier New"/>
                          <a:sym typeface="Courier New"/>
                        </a:rPr>
                        <a:t>Math</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DCDCAA"/>
                          </a:solidFill>
                          <a:latin typeface="Courier New"/>
                          <a:ea typeface="Courier New"/>
                          <a:cs typeface="Courier New"/>
                          <a:sym typeface="Courier New"/>
                        </a:rPr>
                        <a:t>sqrt</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B5CEA8"/>
                          </a:solidFill>
                          <a:latin typeface="Courier New"/>
                          <a:ea typeface="Courier New"/>
                          <a:cs typeface="Courier New"/>
                          <a:sym typeface="Courier New"/>
                        </a:rPr>
                        <a:t>1</a:t>
                      </a:r>
                      <a:r>
                        <a:rPr lang="es" sz="1850" u="none" cap="none" strike="noStrike">
                          <a:solidFill>
                            <a:srgbClr val="D4D4D4"/>
                          </a:solidFill>
                          <a:latin typeface="Courier New"/>
                          <a:ea typeface="Courier New"/>
                          <a:cs typeface="Courier New"/>
                          <a:sym typeface="Courier New"/>
                        </a:rPr>
                        <a:t>) </a:t>
                      </a:r>
                      <a:r>
                        <a:rPr lang="es" sz="1850" u="none" cap="none" strike="noStrike">
                          <a:solidFill>
                            <a:srgbClr val="6A9955"/>
                          </a:solidFill>
                          <a:latin typeface="Courier New"/>
                          <a:ea typeface="Courier New"/>
                          <a:cs typeface="Courier New"/>
                          <a:sym typeface="Courier New"/>
                        </a:rPr>
                        <a:t>// NaN</a:t>
                      </a:r>
                      <a:endParaRPr sz="2250" u="none" cap="none" strike="noStrike">
                        <a:solidFill>
                          <a:srgbClr val="569CD6"/>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pic>
        <p:nvPicPr>
          <p:cNvPr id="173" name="Google Shape;173;p32"/>
          <p:cNvPicPr preferRelativeResize="0"/>
          <p:nvPr/>
        </p:nvPicPr>
        <p:blipFill rotWithShape="1">
          <a:blip r:embed="rId4">
            <a:alphaModFix/>
          </a:blip>
          <a:srcRect b="0" l="0" r="0" t="0"/>
          <a:stretch/>
        </p:blipFill>
        <p:spPr>
          <a:xfrm>
            <a:off x="8259000" y="107425"/>
            <a:ext cx="701100" cy="70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nvSpPr>
        <p:spPr>
          <a:xfrm>
            <a:off x="1247525" y="1265813"/>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3000" u="none" cap="none" strike="noStrike">
                <a:solidFill>
                  <a:schemeClr val="dk1"/>
                </a:solidFill>
                <a:latin typeface="DM Sans"/>
                <a:ea typeface="DM Sans"/>
                <a:cs typeface="DM Sans"/>
                <a:sym typeface="DM Sans"/>
              </a:rPr>
              <a:t>RANDOM</a:t>
            </a:r>
            <a:endParaRPr b="0" i="0" sz="30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3000" u="none" cap="none" strike="noStrike">
              <a:solidFill>
                <a:schemeClr val="dk1"/>
              </a:solidFill>
              <a:latin typeface="DM Sans"/>
              <a:ea typeface="DM Sans"/>
              <a:cs typeface="DM Sans"/>
              <a:sym typeface="DM Sans"/>
            </a:endParaRPr>
          </a:p>
        </p:txBody>
      </p:sp>
      <p:pic>
        <p:nvPicPr>
          <p:cNvPr id="179" name="Google Shape;179;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0" name="Google Shape;180;p33"/>
          <p:cNvSpPr/>
          <p:nvPr/>
        </p:nvSpPr>
        <p:spPr>
          <a:xfrm>
            <a:off x="164300" y="1778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3"/>
          <p:cNvSpPr txBox="1"/>
          <p:nvPr/>
        </p:nvSpPr>
        <p:spPr>
          <a:xfrm>
            <a:off x="278236" y="2138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82" name="Google Shape;182;p33"/>
          <p:cNvSpPr txBox="1"/>
          <p:nvPr/>
        </p:nvSpPr>
        <p:spPr>
          <a:xfrm>
            <a:off x="1116938" y="2035313"/>
            <a:ext cx="6690300" cy="61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El método </a:t>
            </a:r>
            <a:r>
              <a:rPr b="0" i="0" lang="es" sz="1350" u="none" cap="none" strike="noStrike">
                <a:solidFill>
                  <a:schemeClr val="dk1"/>
                </a:solidFill>
                <a:highlight>
                  <a:srgbClr val="EAFF6A"/>
                </a:highlight>
                <a:latin typeface="DM Sans"/>
                <a:ea typeface="DM Sans"/>
                <a:cs typeface="DM Sans"/>
                <a:sym typeface="DM Sans"/>
              </a:rPr>
              <a:t>Math.random()</a:t>
            </a:r>
            <a:r>
              <a:rPr b="0" i="0" lang="es" sz="1350" u="none" cap="none" strike="noStrike">
                <a:solidFill>
                  <a:schemeClr val="dk1"/>
                </a:solidFill>
                <a:latin typeface="DM Sans"/>
                <a:ea typeface="DM Sans"/>
                <a:cs typeface="DM Sans"/>
                <a:sym typeface="DM Sans"/>
              </a:rPr>
              <a:t> genera un número pseudo-aleatorio entre 0 y 1, siendo el 0 límite inclusivo y el 1 exclusivo.</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1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aphicFrame>
        <p:nvGraphicFramePr>
          <p:cNvPr id="183" name="Google Shape;183;p33"/>
          <p:cNvGraphicFramePr/>
          <p:nvPr/>
        </p:nvGraphicFramePr>
        <p:xfrm>
          <a:off x="1170825" y="2726850"/>
          <a:ext cx="3000000" cy="3000000"/>
        </p:xfrm>
        <a:graphic>
          <a:graphicData uri="http://schemas.openxmlformats.org/drawingml/2006/table">
            <a:tbl>
              <a:tblPr>
                <a:noFill/>
                <a:tableStyleId>{71149BF4-3599-4080-AF23-6D9C1BD00EFB}</a:tableStyleId>
              </a:tblPr>
              <a:tblGrid>
                <a:gridCol w="6582525"/>
              </a:tblGrid>
              <a:tr h="777975">
                <a:tc>
                  <a:txBody>
                    <a:bodyPr/>
                    <a:lstStyle/>
                    <a:p>
                      <a:pPr indent="0" lvl="0" marL="0" marR="0" rtl="0" algn="l">
                        <a:lnSpc>
                          <a:spcPct val="135714"/>
                        </a:lnSpc>
                        <a:spcBef>
                          <a:spcPts val="0"/>
                        </a:spcBef>
                        <a:spcAft>
                          <a:spcPts val="0"/>
                        </a:spcAft>
                        <a:buClr>
                          <a:srgbClr val="000000"/>
                        </a:buClr>
                        <a:buSzPts val="1150"/>
                        <a:buFont typeface="Arial"/>
                        <a:buNone/>
                      </a:pPr>
                      <a:r>
                        <a:rPr lang="es" sz="1150" u="none" cap="none" strike="noStrike">
                          <a:solidFill>
                            <a:srgbClr val="9CDCFE"/>
                          </a:solidFill>
                          <a:latin typeface="Courier New"/>
                          <a:ea typeface="Courier New"/>
                          <a:cs typeface="Courier New"/>
                          <a:sym typeface="Courier New"/>
                        </a:rPr>
                        <a:t>console</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log</a:t>
                      </a:r>
                      <a:r>
                        <a:rPr lang="es" sz="1150" u="none" cap="none" strike="noStrike">
                          <a:solidFill>
                            <a:srgbClr val="D4D4D4"/>
                          </a:solidFill>
                          <a:latin typeface="Courier New"/>
                          <a:ea typeface="Courier New"/>
                          <a:cs typeface="Courier New"/>
                          <a:sym typeface="Courier New"/>
                        </a:rPr>
                        <a:t>( </a:t>
                      </a:r>
                      <a:r>
                        <a:rPr lang="es" sz="1150" u="none" cap="none" strike="noStrike">
                          <a:solidFill>
                            <a:srgbClr val="9CDCFE"/>
                          </a:solidFill>
                          <a:latin typeface="Courier New"/>
                          <a:ea typeface="Courier New"/>
                          <a:cs typeface="Courier New"/>
                          <a:sym typeface="Courier New"/>
                        </a:rPr>
                        <a:t>Math</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random</a:t>
                      </a:r>
                      <a:r>
                        <a:rPr lang="es" sz="1150" u="none" cap="none" strike="noStrike">
                          <a:solidFill>
                            <a:srgbClr val="D4D4D4"/>
                          </a:solidFill>
                          <a:latin typeface="Courier New"/>
                          <a:ea typeface="Courier New"/>
                          <a:cs typeface="Courier New"/>
                          <a:sym typeface="Courier New"/>
                        </a:rPr>
                        <a:t>() ) </a:t>
                      </a:r>
                      <a:r>
                        <a:rPr lang="es" sz="1150" u="none" cap="none" strike="noStrike">
                          <a:solidFill>
                            <a:srgbClr val="6A9955"/>
                          </a:solidFill>
                          <a:latin typeface="Courier New"/>
                          <a:ea typeface="Courier New"/>
                          <a:cs typeface="Courier New"/>
                          <a:sym typeface="Courier New"/>
                        </a:rPr>
                        <a:t>// 0.6609867980868442</a:t>
                      </a:r>
                      <a:endParaRPr sz="11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50"/>
                        <a:buFont typeface="Arial"/>
                        <a:buNone/>
                      </a:pPr>
                      <a:r>
                        <a:rPr lang="es" sz="1150" u="none" cap="none" strike="noStrike">
                          <a:solidFill>
                            <a:srgbClr val="9CDCFE"/>
                          </a:solidFill>
                          <a:latin typeface="Courier New"/>
                          <a:ea typeface="Courier New"/>
                          <a:cs typeface="Courier New"/>
                          <a:sym typeface="Courier New"/>
                        </a:rPr>
                        <a:t>console</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log</a:t>
                      </a:r>
                      <a:r>
                        <a:rPr lang="es" sz="1150" u="none" cap="none" strike="noStrike">
                          <a:solidFill>
                            <a:srgbClr val="D4D4D4"/>
                          </a:solidFill>
                          <a:latin typeface="Courier New"/>
                          <a:ea typeface="Courier New"/>
                          <a:cs typeface="Courier New"/>
                          <a:sym typeface="Courier New"/>
                        </a:rPr>
                        <a:t>( </a:t>
                      </a:r>
                      <a:r>
                        <a:rPr lang="es" sz="1150" u="none" cap="none" strike="noStrike">
                          <a:solidFill>
                            <a:srgbClr val="9CDCFE"/>
                          </a:solidFill>
                          <a:latin typeface="Courier New"/>
                          <a:ea typeface="Courier New"/>
                          <a:cs typeface="Courier New"/>
                          <a:sym typeface="Courier New"/>
                        </a:rPr>
                        <a:t>Math</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random</a:t>
                      </a:r>
                      <a:r>
                        <a:rPr lang="es" sz="1150" u="none" cap="none" strike="noStrike">
                          <a:solidFill>
                            <a:srgbClr val="D4D4D4"/>
                          </a:solidFill>
                          <a:latin typeface="Courier New"/>
                          <a:ea typeface="Courier New"/>
                          <a:cs typeface="Courier New"/>
                          <a:sym typeface="Courier New"/>
                        </a:rPr>
                        <a:t>() ) </a:t>
                      </a:r>
                      <a:r>
                        <a:rPr lang="es" sz="1150" u="none" cap="none" strike="noStrike">
                          <a:solidFill>
                            <a:srgbClr val="6A9955"/>
                          </a:solidFill>
                          <a:latin typeface="Courier New"/>
                          <a:ea typeface="Courier New"/>
                          <a:cs typeface="Courier New"/>
                          <a:sym typeface="Courier New"/>
                        </a:rPr>
                        <a:t>// 0.09291446900104305</a:t>
                      </a:r>
                      <a:endParaRPr sz="11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50"/>
                        <a:buFont typeface="Arial"/>
                        <a:buNone/>
                      </a:pPr>
                      <a:r>
                        <a:rPr lang="es" sz="1150" u="none" cap="none" strike="noStrike">
                          <a:solidFill>
                            <a:srgbClr val="9CDCFE"/>
                          </a:solidFill>
                          <a:latin typeface="Courier New"/>
                          <a:ea typeface="Courier New"/>
                          <a:cs typeface="Courier New"/>
                          <a:sym typeface="Courier New"/>
                        </a:rPr>
                        <a:t>console</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log</a:t>
                      </a:r>
                      <a:r>
                        <a:rPr lang="es" sz="1150" u="none" cap="none" strike="noStrike">
                          <a:solidFill>
                            <a:srgbClr val="D4D4D4"/>
                          </a:solidFill>
                          <a:latin typeface="Courier New"/>
                          <a:ea typeface="Courier New"/>
                          <a:cs typeface="Courier New"/>
                          <a:sym typeface="Courier New"/>
                        </a:rPr>
                        <a:t>( </a:t>
                      </a:r>
                      <a:r>
                        <a:rPr lang="es" sz="1150" u="none" cap="none" strike="noStrike">
                          <a:solidFill>
                            <a:srgbClr val="9CDCFE"/>
                          </a:solidFill>
                          <a:latin typeface="Courier New"/>
                          <a:ea typeface="Courier New"/>
                          <a:cs typeface="Courier New"/>
                          <a:sym typeface="Courier New"/>
                        </a:rPr>
                        <a:t>Math</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random</a:t>
                      </a:r>
                      <a:r>
                        <a:rPr lang="es" sz="1150" u="none" cap="none" strike="noStrike">
                          <a:solidFill>
                            <a:srgbClr val="D4D4D4"/>
                          </a:solidFill>
                          <a:latin typeface="Courier New"/>
                          <a:ea typeface="Courier New"/>
                          <a:cs typeface="Courier New"/>
                          <a:sym typeface="Courier New"/>
                        </a:rPr>
                        <a:t>() ) </a:t>
                      </a:r>
                      <a:r>
                        <a:rPr lang="es" sz="1150" u="none" cap="none" strike="noStrike">
                          <a:solidFill>
                            <a:srgbClr val="6A9955"/>
                          </a:solidFill>
                          <a:latin typeface="Courier New"/>
                          <a:ea typeface="Courier New"/>
                          <a:cs typeface="Courier New"/>
                          <a:sym typeface="Courier New"/>
                        </a:rPr>
                        <a:t>// 0.6597817047013095</a:t>
                      </a:r>
                      <a:endParaRPr sz="1850" u="none" cap="none" strike="noStrike">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pic>
        <p:nvPicPr>
          <p:cNvPr id="184" name="Google Shape;184;p33"/>
          <p:cNvPicPr preferRelativeResize="0"/>
          <p:nvPr/>
        </p:nvPicPr>
        <p:blipFill rotWithShape="1">
          <a:blip r:embed="rId4">
            <a:alphaModFix/>
          </a:blip>
          <a:srcRect b="0" l="0" r="0" t="0"/>
          <a:stretch/>
        </p:blipFill>
        <p:spPr>
          <a:xfrm>
            <a:off x="8259000" y="107425"/>
            <a:ext cx="701100" cy="70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nvSpPr>
        <p:spPr>
          <a:xfrm>
            <a:off x="869150" y="581375"/>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3000" u="none" cap="none" strike="noStrike">
                <a:solidFill>
                  <a:schemeClr val="dk1"/>
                </a:solidFill>
                <a:latin typeface="DM Sans"/>
                <a:ea typeface="DM Sans"/>
                <a:cs typeface="DM Sans"/>
                <a:sym typeface="DM Sans"/>
              </a:rPr>
              <a:t>RANDOM</a:t>
            </a:r>
            <a:endParaRPr b="0" i="0" sz="30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3000" u="none" cap="none" strike="noStrike">
              <a:solidFill>
                <a:schemeClr val="dk1"/>
              </a:solidFill>
              <a:latin typeface="DM Sans"/>
              <a:ea typeface="DM Sans"/>
              <a:cs typeface="DM Sans"/>
              <a:sym typeface="DM Sans"/>
            </a:endParaRPr>
          </a:p>
        </p:txBody>
      </p:sp>
      <p:pic>
        <p:nvPicPr>
          <p:cNvPr id="190" name="Google Shape;190;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1" name="Google Shape;191;p34"/>
          <p:cNvSpPr/>
          <p:nvPr/>
        </p:nvSpPr>
        <p:spPr>
          <a:xfrm>
            <a:off x="164300" y="1778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4"/>
          <p:cNvSpPr txBox="1"/>
          <p:nvPr/>
        </p:nvSpPr>
        <p:spPr>
          <a:xfrm>
            <a:off x="278236" y="2138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93" name="Google Shape;193;p34"/>
          <p:cNvSpPr txBox="1"/>
          <p:nvPr/>
        </p:nvSpPr>
        <p:spPr>
          <a:xfrm>
            <a:off x="778400" y="1308350"/>
            <a:ext cx="7250100" cy="114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Para generar</a:t>
            </a:r>
            <a:r>
              <a:rPr b="0" i="0" lang="es" sz="1350" u="none" cap="none" strike="noStrike">
                <a:solidFill>
                  <a:schemeClr val="dk1"/>
                </a:solidFill>
                <a:highlight>
                  <a:srgbClr val="EAFF6A"/>
                </a:highlight>
                <a:latin typeface="DM Sans"/>
                <a:ea typeface="DM Sans"/>
                <a:cs typeface="DM Sans"/>
                <a:sym typeface="DM Sans"/>
              </a:rPr>
              <a:t> números aleatorios dentro de un rango deseado</a:t>
            </a:r>
            <a:r>
              <a:rPr b="0" i="0" lang="es" sz="1350" u="none" cap="none" strike="noStrike">
                <a:solidFill>
                  <a:schemeClr val="dk1"/>
                </a:solidFill>
                <a:latin typeface="DM Sans"/>
                <a:ea typeface="DM Sans"/>
                <a:cs typeface="DM Sans"/>
                <a:sym typeface="DM Sans"/>
              </a:rPr>
              <a:t>, distinto de 0-1, podemos multiplicar su resultado por el rango esperado. A la vez podemos sumar el límite inferior si lo necesitamos: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11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aphicFrame>
        <p:nvGraphicFramePr>
          <p:cNvPr id="194" name="Google Shape;194;p34"/>
          <p:cNvGraphicFramePr/>
          <p:nvPr/>
        </p:nvGraphicFramePr>
        <p:xfrm>
          <a:off x="795775" y="2330375"/>
          <a:ext cx="3000000" cy="3000000"/>
        </p:xfrm>
        <a:graphic>
          <a:graphicData uri="http://schemas.openxmlformats.org/drawingml/2006/table">
            <a:tbl>
              <a:tblPr>
                <a:noFill/>
                <a:tableStyleId>{71149BF4-3599-4080-AF23-6D9C1BD00EFB}</a:tableStyleId>
              </a:tblPr>
              <a:tblGrid>
                <a:gridCol w="7021850"/>
              </a:tblGrid>
              <a:tr h="2190025">
                <a:tc>
                  <a:txBody>
                    <a:bodyPr/>
                    <a:lstStyle/>
                    <a:p>
                      <a:pPr indent="0" lvl="0" marL="0" marR="0" rtl="0" algn="l">
                        <a:lnSpc>
                          <a:spcPct val="135714"/>
                        </a:lnSpc>
                        <a:spcBef>
                          <a:spcPts val="0"/>
                        </a:spcBef>
                        <a:spcAft>
                          <a:spcPts val="0"/>
                        </a:spcAft>
                        <a:buClr>
                          <a:srgbClr val="000000"/>
                        </a:buClr>
                        <a:buSzPts val="1150"/>
                        <a:buFont typeface="Arial"/>
                        <a:buNone/>
                      </a:pPr>
                      <a:r>
                        <a:rPr lang="es" sz="1150" u="none" cap="none" strike="noStrike">
                          <a:solidFill>
                            <a:srgbClr val="6A9955"/>
                          </a:solidFill>
                          <a:latin typeface="Courier New"/>
                          <a:ea typeface="Courier New"/>
                          <a:cs typeface="Courier New"/>
                          <a:sym typeface="Courier New"/>
                        </a:rPr>
                        <a:t>// números entre 0 y 10</a:t>
                      </a:r>
                      <a:endParaRPr sz="11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1100"/>
                        </a:spcBef>
                        <a:spcAft>
                          <a:spcPts val="0"/>
                        </a:spcAft>
                        <a:buClr>
                          <a:srgbClr val="000000"/>
                        </a:buClr>
                        <a:buSzPts val="1150"/>
                        <a:buFont typeface="Arial"/>
                        <a:buNone/>
                      </a:pPr>
                      <a:r>
                        <a:rPr lang="es" sz="1150" u="none" cap="none" strike="noStrike">
                          <a:solidFill>
                            <a:srgbClr val="9CDCFE"/>
                          </a:solidFill>
                          <a:latin typeface="Courier New"/>
                          <a:ea typeface="Courier New"/>
                          <a:cs typeface="Courier New"/>
                          <a:sym typeface="Courier New"/>
                        </a:rPr>
                        <a:t>console</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log</a:t>
                      </a:r>
                      <a:r>
                        <a:rPr lang="es" sz="1150" u="none" cap="none" strike="noStrike">
                          <a:solidFill>
                            <a:srgbClr val="D4D4D4"/>
                          </a:solidFill>
                          <a:latin typeface="Courier New"/>
                          <a:ea typeface="Courier New"/>
                          <a:cs typeface="Courier New"/>
                          <a:sym typeface="Courier New"/>
                        </a:rPr>
                        <a:t>( </a:t>
                      </a:r>
                      <a:r>
                        <a:rPr lang="es" sz="1150" u="none" cap="none" strike="noStrike">
                          <a:solidFill>
                            <a:srgbClr val="9CDCFE"/>
                          </a:solidFill>
                          <a:latin typeface="Courier New"/>
                          <a:ea typeface="Courier New"/>
                          <a:cs typeface="Courier New"/>
                          <a:sym typeface="Courier New"/>
                        </a:rPr>
                        <a:t>Math</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random</a:t>
                      </a:r>
                      <a:r>
                        <a:rPr lang="es" sz="1150" u="none" cap="none" strike="noStrike">
                          <a:solidFill>
                            <a:srgbClr val="D4D4D4"/>
                          </a:solidFill>
                          <a:latin typeface="Courier New"/>
                          <a:ea typeface="Courier New"/>
                          <a:cs typeface="Courier New"/>
                          <a:sym typeface="Courier New"/>
                        </a:rPr>
                        <a:t>() * </a:t>
                      </a:r>
                      <a:r>
                        <a:rPr lang="es" sz="1150" u="none" cap="none" strike="noStrike">
                          <a:solidFill>
                            <a:srgbClr val="B5CEA8"/>
                          </a:solidFill>
                          <a:latin typeface="Courier New"/>
                          <a:ea typeface="Courier New"/>
                          <a:cs typeface="Courier New"/>
                          <a:sym typeface="Courier New"/>
                        </a:rPr>
                        <a:t>10</a:t>
                      </a:r>
                      <a:r>
                        <a:rPr lang="es" sz="1150" u="none" cap="none" strike="noStrike">
                          <a:solidFill>
                            <a:srgbClr val="D4D4D4"/>
                          </a:solidFill>
                          <a:latin typeface="Courier New"/>
                          <a:ea typeface="Courier New"/>
                          <a:cs typeface="Courier New"/>
                          <a:sym typeface="Courier New"/>
                        </a:rPr>
                        <a:t> )</a:t>
                      </a:r>
                      <a:endParaRPr sz="11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1100"/>
                        </a:spcBef>
                        <a:spcAft>
                          <a:spcPts val="0"/>
                        </a:spcAft>
                        <a:buClr>
                          <a:srgbClr val="000000"/>
                        </a:buClr>
                        <a:buSzPts val="1150"/>
                        <a:buFont typeface="Arial"/>
                        <a:buNone/>
                      </a:pPr>
                      <a:r>
                        <a:rPr lang="es" sz="1150" u="none" cap="none" strike="noStrike">
                          <a:solidFill>
                            <a:srgbClr val="6A9955"/>
                          </a:solidFill>
                          <a:latin typeface="Courier New"/>
                          <a:ea typeface="Courier New"/>
                          <a:cs typeface="Courier New"/>
                          <a:sym typeface="Courier New"/>
                        </a:rPr>
                        <a:t>// números entre 0 y 50</a:t>
                      </a:r>
                      <a:endParaRPr sz="11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1100"/>
                        </a:spcBef>
                        <a:spcAft>
                          <a:spcPts val="0"/>
                        </a:spcAft>
                        <a:buClr>
                          <a:srgbClr val="000000"/>
                        </a:buClr>
                        <a:buSzPts val="1150"/>
                        <a:buFont typeface="Arial"/>
                        <a:buNone/>
                      </a:pPr>
                      <a:r>
                        <a:rPr lang="es" sz="1150" u="none" cap="none" strike="noStrike">
                          <a:solidFill>
                            <a:srgbClr val="9CDCFE"/>
                          </a:solidFill>
                          <a:latin typeface="Courier New"/>
                          <a:ea typeface="Courier New"/>
                          <a:cs typeface="Courier New"/>
                          <a:sym typeface="Courier New"/>
                        </a:rPr>
                        <a:t>console</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log</a:t>
                      </a:r>
                      <a:r>
                        <a:rPr lang="es" sz="1150" u="none" cap="none" strike="noStrike">
                          <a:solidFill>
                            <a:srgbClr val="D4D4D4"/>
                          </a:solidFill>
                          <a:latin typeface="Courier New"/>
                          <a:ea typeface="Courier New"/>
                          <a:cs typeface="Courier New"/>
                          <a:sym typeface="Courier New"/>
                        </a:rPr>
                        <a:t>( </a:t>
                      </a:r>
                      <a:r>
                        <a:rPr lang="es" sz="1150" u="none" cap="none" strike="noStrike">
                          <a:solidFill>
                            <a:srgbClr val="9CDCFE"/>
                          </a:solidFill>
                          <a:latin typeface="Courier New"/>
                          <a:ea typeface="Courier New"/>
                          <a:cs typeface="Courier New"/>
                          <a:sym typeface="Courier New"/>
                        </a:rPr>
                        <a:t>Math</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random</a:t>
                      </a:r>
                      <a:r>
                        <a:rPr lang="es" sz="1150" u="none" cap="none" strike="noStrike">
                          <a:solidFill>
                            <a:srgbClr val="D4D4D4"/>
                          </a:solidFill>
                          <a:latin typeface="Courier New"/>
                          <a:ea typeface="Courier New"/>
                          <a:cs typeface="Courier New"/>
                          <a:sym typeface="Courier New"/>
                        </a:rPr>
                        <a:t>() * </a:t>
                      </a:r>
                      <a:r>
                        <a:rPr lang="es" sz="1150" u="none" cap="none" strike="noStrike">
                          <a:solidFill>
                            <a:srgbClr val="B5CEA8"/>
                          </a:solidFill>
                          <a:latin typeface="Courier New"/>
                          <a:ea typeface="Courier New"/>
                          <a:cs typeface="Courier New"/>
                          <a:sym typeface="Courier New"/>
                        </a:rPr>
                        <a:t>50</a:t>
                      </a:r>
                      <a:r>
                        <a:rPr lang="es" sz="1150" u="none" cap="none" strike="noStrike">
                          <a:solidFill>
                            <a:srgbClr val="D4D4D4"/>
                          </a:solidFill>
                          <a:latin typeface="Courier New"/>
                          <a:ea typeface="Courier New"/>
                          <a:cs typeface="Courier New"/>
                          <a:sym typeface="Courier New"/>
                        </a:rPr>
                        <a:t>)</a:t>
                      </a:r>
                      <a:endParaRPr sz="11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1100"/>
                        </a:spcBef>
                        <a:spcAft>
                          <a:spcPts val="0"/>
                        </a:spcAft>
                        <a:buClr>
                          <a:srgbClr val="000000"/>
                        </a:buClr>
                        <a:buSzPts val="1150"/>
                        <a:buFont typeface="Arial"/>
                        <a:buNone/>
                      </a:pPr>
                      <a:r>
                        <a:rPr lang="es" sz="1150" u="none" cap="none" strike="noStrike">
                          <a:solidFill>
                            <a:srgbClr val="6A9955"/>
                          </a:solidFill>
                          <a:latin typeface="Courier New"/>
                          <a:ea typeface="Courier New"/>
                          <a:cs typeface="Courier New"/>
                          <a:sym typeface="Courier New"/>
                        </a:rPr>
                        <a:t>// números entre 20 y 50</a:t>
                      </a:r>
                      <a:endParaRPr sz="11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1100"/>
                        </a:spcBef>
                        <a:spcAft>
                          <a:spcPts val="0"/>
                        </a:spcAft>
                        <a:buClr>
                          <a:srgbClr val="000000"/>
                        </a:buClr>
                        <a:buSzPts val="1150"/>
                        <a:buFont typeface="Arial"/>
                        <a:buNone/>
                      </a:pPr>
                      <a:r>
                        <a:rPr lang="es" sz="1150" u="none" cap="none" strike="noStrike">
                          <a:solidFill>
                            <a:srgbClr val="9CDCFE"/>
                          </a:solidFill>
                          <a:latin typeface="Courier New"/>
                          <a:ea typeface="Courier New"/>
                          <a:cs typeface="Courier New"/>
                          <a:sym typeface="Courier New"/>
                        </a:rPr>
                        <a:t>console</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log</a:t>
                      </a:r>
                      <a:r>
                        <a:rPr lang="es" sz="1150" u="none" cap="none" strike="noStrike">
                          <a:solidFill>
                            <a:srgbClr val="D4D4D4"/>
                          </a:solidFill>
                          <a:latin typeface="Courier New"/>
                          <a:ea typeface="Courier New"/>
                          <a:cs typeface="Courier New"/>
                          <a:sym typeface="Courier New"/>
                        </a:rPr>
                        <a:t>( </a:t>
                      </a:r>
                      <a:r>
                        <a:rPr lang="es" sz="1150" u="none" cap="none" strike="noStrike">
                          <a:solidFill>
                            <a:srgbClr val="9CDCFE"/>
                          </a:solidFill>
                          <a:latin typeface="Courier New"/>
                          <a:ea typeface="Courier New"/>
                          <a:cs typeface="Courier New"/>
                          <a:sym typeface="Courier New"/>
                        </a:rPr>
                        <a:t>Math</a:t>
                      </a:r>
                      <a:r>
                        <a:rPr lang="es" sz="1150" u="none" cap="none" strike="noStrike">
                          <a:solidFill>
                            <a:srgbClr val="D4D4D4"/>
                          </a:solidFill>
                          <a:latin typeface="Courier New"/>
                          <a:ea typeface="Courier New"/>
                          <a:cs typeface="Courier New"/>
                          <a:sym typeface="Courier New"/>
                        </a:rPr>
                        <a:t>.</a:t>
                      </a:r>
                      <a:r>
                        <a:rPr lang="es" sz="1150" u="none" cap="none" strike="noStrike">
                          <a:solidFill>
                            <a:srgbClr val="DCDCAA"/>
                          </a:solidFill>
                          <a:latin typeface="Courier New"/>
                          <a:ea typeface="Courier New"/>
                          <a:cs typeface="Courier New"/>
                          <a:sym typeface="Courier New"/>
                        </a:rPr>
                        <a:t>random</a:t>
                      </a:r>
                      <a:r>
                        <a:rPr lang="es" sz="1150" u="none" cap="none" strike="noStrike">
                          <a:solidFill>
                            <a:srgbClr val="D4D4D4"/>
                          </a:solidFill>
                          <a:latin typeface="Courier New"/>
                          <a:ea typeface="Courier New"/>
                          <a:cs typeface="Courier New"/>
                          <a:sym typeface="Courier New"/>
                        </a:rPr>
                        <a:t>() * </a:t>
                      </a:r>
                      <a:r>
                        <a:rPr lang="es" sz="1150" u="none" cap="none" strike="noStrike">
                          <a:solidFill>
                            <a:srgbClr val="B5CEA8"/>
                          </a:solidFill>
                          <a:latin typeface="Courier New"/>
                          <a:ea typeface="Courier New"/>
                          <a:cs typeface="Courier New"/>
                          <a:sym typeface="Courier New"/>
                        </a:rPr>
                        <a:t>30</a:t>
                      </a:r>
                      <a:r>
                        <a:rPr lang="es" sz="1150" u="none" cap="none" strike="noStrike">
                          <a:solidFill>
                            <a:srgbClr val="D4D4D4"/>
                          </a:solidFill>
                          <a:latin typeface="Courier New"/>
                          <a:ea typeface="Courier New"/>
                          <a:cs typeface="Courier New"/>
                          <a:sym typeface="Courier New"/>
                        </a:rPr>
                        <a:t> + </a:t>
                      </a:r>
                      <a:r>
                        <a:rPr lang="es" sz="1150" u="none" cap="none" strike="noStrike">
                          <a:solidFill>
                            <a:srgbClr val="B5CEA8"/>
                          </a:solidFill>
                          <a:latin typeface="Courier New"/>
                          <a:ea typeface="Courier New"/>
                          <a:cs typeface="Courier New"/>
                          <a:sym typeface="Courier New"/>
                        </a:rPr>
                        <a:t>20</a:t>
                      </a:r>
                      <a:r>
                        <a:rPr lang="es" sz="1150" u="none" cap="none" strike="noStrike">
                          <a:solidFill>
                            <a:srgbClr val="D4D4D4"/>
                          </a:solidFill>
                          <a:latin typeface="Courier New"/>
                          <a:ea typeface="Courier New"/>
                          <a:cs typeface="Courier New"/>
                          <a:sym typeface="Courier New"/>
                        </a:rPr>
                        <a:t> )</a:t>
                      </a:r>
                      <a:endParaRPr sz="1150" u="none" cap="none" strike="noStrike">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pic>
        <p:nvPicPr>
          <p:cNvPr id="195" name="Google Shape;195;p34"/>
          <p:cNvPicPr preferRelativeResize="0"/>
          <p:nvPr/>
        </p:nvPicPr>
        <p:blipFill rotWithShape="1">
          <a:blip r:embed="rId4">
            <a:alphaModFix/>
          </a:blip>
          <a:srcRect b="0" l="0" r="0" t="0"/>
          <a:stretch/>
        </p:blipFill>
        <p:spPr>
          <a:xfrm>
            <a:off x="8259000" y="107425"/>
            <a:ext cx="701100" cy="701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nvSpPr>
        <p:spPr>
          <a:xfrm>
            <a:off x="778400" y="1007900"/>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3000" u="none" cap="none" strike="noStrike">
                <a:solidFill>
                  <a:schemeClr val="dk1"/>
                </a:solidFill>
                <a:latin typeface="DM Sans"/>
                <a:ea typeface="DM Sans"/>
                <a:cs typeface="DM Sans"/>
                <a:sym typeface="DM Sans"/>
              </a:rPr>
              <a:t>RANDOM</a:t>
            </a:r>
            <a:endParaRPr b="0" i="0" sz="30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3000" u="none" cap="none" strike="noStrike">
              <a:solidFill>
                <a:schemeClr val="dk1"/>
              </a:solidFill>
              <a:latin typeface="DM Sans"/>
              <a:ea typeface="DM Sans"/>
              <a:cs typeface="DM Sans"/>
              <a:sym typeface="DM Sans"/>
            </a:endParaRPr>
          </a:p>
        </p:txBody>
      </p:sp>
      <p:pic>
        <p:nvPicPr>
          <p:cNvPr id="201" name="Google Shape;201;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2" name="Google Shape;202;p35"/>
          <p:cNvSpPr/>
          <p:nvPr/>
        </p:nvSpPr>
        <p:spPr>
          <a:xfrm>
            <a:off x="164300" y="1778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5"/>
          <p:cNvSpPr txBox="1"/>
          <p:nvPr/>
        </p:nvSpPr>
        <p:spPr>
          <a:xfrm>
            <a:off x="278236" y="2138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204" name="Google Shape;204;p35"/>
          <p:cNvSpPr txBox="1"/>
          <p:nvPr/>
        </p:nvSpPr>
        <p:spPr>
          <a:xfrm>
            <a:off x="778400" y="1761150"/>
            <a:ext cx="7258200" cy="2610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En el último ejemplo, quiero generar números entre 20 y 50. Por eso, el rango de números es de 30 a partir del número 20 (límite inferior adicionado). Pero todos los números siguen conteniendo una larga serie de decimales.</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Esto se suele combinar con las funciones de redondeo para obtener números enteros aleatoriamente, que suelen ser de uso más común.</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205" name="Google Shape;205;p35"/>
          <p:cNvPicPr preferRelativeResize="0"/>
          <p:nvPr/>
        </p:nvPicPr>
        <p:blipFill rotWithShape="1">
          <a:blip r:embed="rId4">
            <a:alphaModFix/>
          </a:blip>
          <a:srcRect b="0" l="0" r="0" t="0"/>
          <a:stretch/>
        </p:blipFill>
        <p:spPr>
          <a:xfrm>
            <a:off x="8259000" y="107425"/>
            <a:ext cx="701100" cy="70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nvSpPr>
        <p:spPr>
          <a:xfrm>
            <a:off x="1221076" y="1007900"/>
            <a:ext cx="66408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3000" u="none" cap="none" strike="noStrike">
                <a:solidFill>
                  <a:schemeClr val="dk1"/>
                </a:solidFill>
                <a:latin typeface="DM Sans"/>
                <a:ea typeface="DM Sans"/>
                <a:cs typeface="DM Sans"/>
                <a:sym typeface="DM Sans"/>
              </a:rPr>
              <a:t>RANDOM 💡</a:t>
            </a:r>
            <a:endParaRPr b="0" i="0" sz="30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3000" u="none" cap="none" strike="noStrike">
              <a:solidFill>
                <a:schemeClr val="dk1"/>
              </a:solidFill>
              <a:latin typeface="DM Sans"/>
              <a:ea typeface="DM Sans"/>
              <a:cs typeface="DM Sans"/>
              <a:sym typeface="DM Sans"/>
            </a:endParaRPr>
          </a:p>
        </p:txBody>
      </p:sp>
      <p:pic>
        <p:nvPicPr>
          <p:cNvPr id="211" name="Google Shape;211;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2" name="Google Shape;212;p36"/>
          <p:cNvSpPr/>
          <p:nvPr/>
        </p:nvSpPr>
        <p:spPr>
          <a:xfrm>
            <a:off x="164300" y="1778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6"/>
          <p:cNvSpPr txBox="1"/>
          <p:nvPr/>
        </p:nvSpPr>
        <p:spPr>
          <a:xfrm>
            <a:off x="278236" y="2138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214" name="Google Shape;214;p36"/>
          <p:cNvSpPr txBox="1"/>
          <p:nvPr/>
        </p:nvSpPr>
        <p:spPr>
          <a:xfrm>
            <a:off x="1344388" y="1761150"/>
            <a:ext cx="6517500" cy="14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Aprovechando este método, puedes crear números enteros al azar utilizando </a:t>
            </a:r>
            <a:r>
              <a:rPr b="0" i="0" lang="es" sz="1350" u="none" cap="none" strike="noStrike">
                <a:solidFill>
                  <a:schemeClr val="dk1"/>
                </a:solidFill>
                <a:highlight>
                  <a:schemeClr val="accent6"/>
                </a:highlight>
                <a:latin typeface="DM Sans"/>
                <a:ea typeface="DM Sans"/>
                <a:cs typeface="DM Sans"/>
                <a:sym typeface="DM Sans"/>
              </a:rPr>
              <a:t>Math.random()</a:t>
            </a:r>
            <a:r>
              <a:rPr b="0" i="0" lang="es" sz="1350" u="none" cap="none" strike="noStrike">
                <a:solidFill>
                  <a:schemeClr val="dk1"/>
                </a:solidFill>
                <a:latin typeface="DM Sans"/>
                <a:ea typeface="DM Sans"/>
                <a:cs typeface="DM Sans"/>
                <a:sym typeface="DM Sans"/>
              </a:rPr>
              <a:t> dentro de una arrow function con retorno implícito, escribiendo este algoritmo en sólo una línea de código.</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Es una opción muy útil cuando, por ejemplo, busques generar productos con códigos numéricos unívocos.</a:t>
            </a:r>
            <a:endParaRPr b="0" i="0" sz="1350" u="none" cap="none" strike="noStrike">
              <a:solidFill>
                <a:schemeClr val="dk1"/>
              </a:solidFill>
              <a:latin typeface="DM Sans"/>
              <a:ea typeface="DM Sans"/>
              <a:cs typeface="DM Sans"/>
              <a:sym typeface="DM Sans"/>
            </a:endParaRPr>
          </a:p>
        </p:txBody>
      </p:sp>
      <p:pic>
        <p:nvPicPr>
          <p:cNvPr id="215" name="Google Shape;215;p36"/>
          <p:cNvPicPr preferRelativeResize="0"/>
          <p:nvPr/>
        </p:nvPicPr>
        <p:blipFill rotWithShape="1">
          <a:blip r:embed="rId4">
            <a:alphaModFix/>
          </a:blip>
          <a:srcRect b="0" l="0" r="0" t="0"/>
          <a:stretch/>
        </p:blipFill>
        <p:spPr>
          <a:xfrm>
            <a:off x="8259000" y="107425"/>
            <a:ext cx="701100" cy="701100"/>
          </a:xfrm>
          <a:prstGeom prst="rect">
            <a:avLst/>
          </a:prstGeom>
          <a:noFill/>
          <a:ln>
            <a:noFill/>
          </a:ln>
        </p:spPr>
      </p:pic>
      <p:graphicFrame>
        <p:nvGraphicFramePr>
          <p:cNvPr id="216" name="Google Shape;216;p36"/>
          <p:cNvGraphicFramePr/>
          <p:nvPr/>
        </p:nvGraphicFramePr>
        <p:xfrm>
          <a:off x="1344388" y="3231600"/>
          <a:ext cx="3000000" cy="3000000"/>
        </p:xfrm>
        <a:graphic>
          <a:graphicData uri="http://schemas.openxmlformats.org/drawingml/2006/table">
            <a:tbl>
              <a:tblPr>
                <a:noFill/>
                <a:tableStyleId>{71149BF4-3599-4080-AF23-6D9C1BD00EFB}</a:tableStyleId>
              </a:tblPr>
              <a:tblGrid>
                <a:gridCol w="6486950"/>
              </a:tblGrid>
              <a:tr h="1142275">
                <a:tc>
                  <a:txBody>
                    <a:bodyPr/>
                    <a:lstStyle/>
                    <a:p>
                      <a:pPr indent="0" lvl="0" marL="0" marR="0" rtl="0" algn="l">
                        <a:lnSpc>
                          <a:spcPct val="135714"/>
                        </a:lnSpc>
                        <a:spcBef>
                          <a:spcPts val="0"/>
                        </a:spcBef>
                        <a:spcAft>
                          <a:spcPts val="0"/>
                        </a:spcAft>
                        <a:buClr>
                          <a:srgbClr val="000000"/>
                        </a:buClr>
                        <a:buSzPts val="1250"/>
                        <a:buFont typeface="Arial"/>
                        <a:buNone/>
                      </a:pPr>
                      <a:r>
                        <a:rPr lang="es" sz="1250" u="none" cap="none" strike="noStrike">
                          <a:solidFill>
                            <a:srgbClr val="4FC1FF"/>
                          </a:solidFill>
                          <a:latin typeface="Courier New"/>
                          <a:ea typeface="Courier New"/>
                          <a:cs typeface="Courier New"/>
                          <a:sym typeface="Courier New"/>
                        </a:rPr>
                        <a:t>const</a:t>
                      </a:r>
                      <a:r>
                        <a:rPr lang="es" sz="1250" u="none" cap="none" strike="noStrike">
                          <a:solidFill>
                            <a:srgbClr val="9CDCFE"/>
                          </a:solidFill>
                          <a:latin typeface="Courier New"/>
                          <a:ea typeface="Courier New"/>
                          <a:cs typeface="Courier New"/>
                          <a:sym typeface="Courier New"/>
                        </a:rPr>
                        <a:t> </a:t>
                      </a:r>
                      <a:r>
                        <a:rPr lang="es" sz="1250" u="none" cap="none" strike="noStrike">
                          <a:solidFill>
                            <a:srgbClr val="EF89D2"/>
                          </a:solidFill>
                          <a:latin typeface="Courier New"/>
                          <a:ea typeface="Courier New"/>
                          <a:cs typeface="Courier New"/>
                          <a:sym typeface="Courier New"/>
                        </a:rPr>
                        <a:t>creoID</a:t>
                      </a:r>
                      <a:r>
                        <a:rPr lang="es" sz="1250" u="none" cap="none" strike="noStrike">
                          <a:solidFill>
                            <a:srgbClr val="9CDCFE"/>
                          </a:solidFill>
                          <a:latin typeface="Courier New"/>
                          <a:ea typeface="Courier New"/>
                          <a:cs typeface="Courier New"/>
                          <a:sym typeface="Courier New"/>
                        </a:rPr>
                        <a:t> = ()=&gt; </a:t>
                      </a:r>
                      <a:r>
                        <a:rPr lang="es" sz="1250" u="none" cap="none" strike="noStrike">
                          <a:solidFill>
                            <a:srgbClr val="EF89D2"/>
                          </a:solidFill>
                          <a:latin typeface="Courier New"/>
                          <a:ea typeface="Courier New"/>
                          <a:cs typeface="Courier New"/>
                          <a:sym typeface="Courier New"/>
                        </a:rPr>
                        <a:t>parseInt</a:t>
                      </a:r>
                      <a:r>
                        <a:rPr lang="es" sz="1250" u="none" cap="none" strike="noStrike">
                          <a:solidFill>
                            <a:srgbClr val="9CDCFE"/>
                          </a:solidFill>
                          <a:latin typeface="Courier New"/>
                          <a:ea typeface="Courier New"/>
                          <a:cs typeface="Courier New"/>
                          <a:sym typeface="Courier New"/>
                        </a:rPr>
                        <a:t>(</a:t>
                      </a:r>
                      <a:r>
                        <a:rPr lang="es" sz="1250" u="none" cap="none" strike="noStrike">
                          <a:solidFill>
                            <a:srgbClr val="4FC1FF"/>
                          </a:solidFill>
                          <a:latin typeface="Courier New"/>
                          <a:ea typeface="Courier New"/>
                          <a:cs typeface="Courier New"/>
                          <a:sym typeface="Courier New"/>
                        </a:rPr>
                        <a:t>Math</a:t>
                      </a:r>
                      <a:r>
                        <a:rPr lang="es" sz="1250" u="none" cap="none" strike="noStrike">
                          <a:solidFill>
                            <a:srgbClr val="9CDCFE"/>
                          </a:solidFill>
                          <a:latin typeface="Courier New"/>
                          <a:ea typeface="Courier New"/>
                          <a:cs typeface="Courier New"/>
                          <a:sym typeface="Courier New"/>
                        </a:rPr>
                        <a:t>.random() * </a:t>
                      </a:r>
                      <a:r>
                        <a:rPr lang="es" sz="1250" u="none" cap="none" strike="noStrike">
                          <a:solidFill>
                            <a:srgbClr val="3CEFAB"/>
                          </a:solidFill>
                          <a:latin typeface="Courier New"/>
                          <a:ea typeface="Courier New"/>
                          <a:cs typeface="Courier New"/>
                          <a:sym typeface="Courier New"/>
                        </a:rPr>
                        <a:t>100000</a:t>
                      </a:r>
                      <a:r>
                        <a:rPr lang="es" sz="1250" u="none" cap="none" strike="noStrike">
                          <a:solidFill>
                            <a:srgbClr val="9CDCFE"/>
                          </a:solidFill>
                          <a:latin typeface="Courier New"/>
                          <a:ea typeface="Courier New"/>
                          <a:cs typeface="Courier New"/>
                          <a:sym typeface="Courier New"/>
                        </a:rPr>
                        <a:t>)</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1100"/>
                        </a:spcBef>
                        <a:spcAft>
                          <a:spcPts val="0"/>
                        </a:spcAft>
                        <a:buClr>
                          <a:srgbClr val="000000"/>
                        </a:buClr>
                        <a:buSzPts val="1150"/>
                        <a:buFont typeface="Arial"/>
                        <a:buNone/>
                      </a:pPr>
                      <a:r>
                        <a:rPr lang="es" sz="1150" u="none" cap="none" strike="noStrike">
                          <a:solidFill>
                            <a:srgbClr val="6A9955"/>
                          </a:solidFill>
                          <a:latin typeface="Courier New"/>
                          <a:ea typeface="Courier New"/>
                          <a:cs typeface="Courier New"/>
                          <a:sym typeface="Courier New"/>
                        </a:rPr>
                        <a:t>// devolverá un número de entre 4 y 5 dígitos, diferente, por cada vez que ejecutemos esta función.</a:t>
                      </a:r>
                      <a:endParaRPr sz="1150" u="none" cap="none" strike="noStrike">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nvSpPr>
        <p:spPr>
          <a:xfrm>
            <a:off x="1099875" y="791900"/>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2900" u="none" cap="none" strike="noStrike">
                <a:solidFill>
                  <a:schemeClr val="dk1"/>
                </a:solidFill>
                <a:latin typeface="DM Sans"/>
                <a:ea typeface="DM Sans"/>
                <a:cs typeface="DM Sans"/>
                <a:sym typeface="DM Sans"/>
              </a:rPr>
              <a:t>REDONDEO</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p:txBody>
      </p:sp>
      <p:pic>
        <p:nvPicPr>
          <p:cNvPr id="222" name="Google Shape;222;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3" name="Google Shape;223;p37"/>
          <p:cNvSpPr/>
          <p:nvPr/>
        </p:nvSpPr>
        <p:spPr>
          <a:xfrm>
            <a:off x="164300" y="1778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7"/>
          <p:cNvSpPr txBox="1"/>
          <p:nvPr/>
        </p:nvSpPr>
        <p:spPr>
          <a:xfrm>
            <a:off x="278236" y="2138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225" name="Google Shape;225;p37"/>
          <p:cNvSpPr txBox="1"/>
          <p:nvPr/>
        </p:nvSpPr>
        <p:spPr>
          <a:xfrm>
            <a:off x="1043250" y="1476800"/>
            <a:ext cx="7057500" cy="1146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Al usar </a:t>
            </a:r>
            <a:r>
              <a:rPr b="0" i="0" lang="es" sz="1350" u="none" cap="none" strike="noStrike">
                <a:solidFill>
                  <a:schemeClr val="dk1"/>
                </a:solidFill>
                <a:highlight>
                  <a:srgbClr val="EAFF6A"/>
                </a:highlight>
                <a:latin typeface="DM Sans"/>
                <a:ea typeface="DM Sans"/>
                <a:cs typeface="DM Sans"/>
                <a:sym typeface="DM Sans"/>
              </a:rPr>
              <a:t>Math.round</a:t>
            </a:r>
            <a:r>
              <a:rPr b="0" i="0" lang="es" sz="1350" u="none" cap="none" strike="noStrike">
                <a:solidFill>
                  <a:schemeClr val="dk1"/>
                </a:solidFill>
                <a:latin typeface="DM Sans"/>
                <a:ea typeface="DM Sans"/>
                <a:cs typeface="DM Sans"/>
                <a:sym typeface="DM Sans"/>
              </a:rPr>
              <a:t>, esta función retornará números aleatorios en el rango de 0-100 inclusive. Si usara </a:t>
            </a:r>
            <a:r>
              <a:rPr b="0" i="0" lang="es" sz="1350" u="none" cap="none" strike="noStrike">
                <a:solidFill>
                  <a:schemeClr val="dk1"/>
                </a:solidFill>
                <a:highlight>
                  <a:srgbClr val="EAFF6A"/>
                </a:highlight>
                <a:latin typeface="DM Sans"/>
                <a:ea typeface="DM Sans"/>
                <a:cs typeface="DM Sans"/>
                <a:sym typeface="DM Sans"/>
              </a:rPr>
              <a:t>Math.ceil</a:t>
            </a:r>
            <a:r>
              <a:rPr b="0" i="0" lang="es" sz="1350" u="none" cap="none" strike="noStrike">
                <a:solidFill>
                  <a:schemeClr val="dk1"/>
                </a:solidFill>
                <a:latin typeface="DM Sans"/>
                <a:ea typeface="DM Sans"/>
                <a:cs typeface="DM Sans"/>
                <a:sym typeface="DM Sans"/>
              </a:rPr>
              <a:t> los números irían de 1 a 100, ya que siempre redondeará hacia arriba; y si usa </a:t>
            </a:r>
            <a:r>
              <a:rPr b="0" i="0" lang="es" sz="1350" u="none" cap="none" strike="noStrike">
                <a:solidFill>
                  <a:schemeClr val="dk1"/>
                </a:solidFill>
                <a:highlight>
                  <a:srgbClr val="EAFF6A"/>
                </a:highlight>
                <a:latin typeface="DM Sans"/>
                <a:ea typeface="DM Sans"/>
                <a:cs typeface="DM Sans"/>
                <a:sym typeface="DM Sans"/>
              </a:rPr>
              <a:t>Math.floor</a:t>
            </a:r>
            <a:r>
              <a:rPr b="0" i="0" lang="es" sz="1350" u="none" cap="none" strike="noStrike">
                <a:solidFill>
                  <a:schemeClr val="dk1"/>
                </a:solidFill>
                <a:latin typeface="DM Sans"/>
                <a:ea typeface="DM Sans"/>
                <a:cs typeface="DM Sans"/>
                <a:sym typeface="DM Sans"/>
              </a:rPr>
              <a:t> el rango sería de 0 a 99.</a:t>
            </a:r>
            <a:endParaRPr b="0" i="0" sz="1350" u="none" cap="none" strike="noStrike">
              <a:solidFill>
                <a:schemeClr val="dk1"/>
              </a:solidFill>
              <a:latin typeface="DM Sans"/>
              <a:ea typeface="DM Sans"/>
              <a:cs typeface="DM Sans"/>
              <a:sym typeface="DM Sans"/>
            </a:endParaRPr>
          </a:p>
        </p:txBody>
      </p:sp>
      <p:pic>
        <p:nvPicPr>
          <p:cNvPr id="226" name="Google Shape;226;p37"/>
          <p:cNvPicPr preferRelativeResize="0"/>
          <p:nvPr/>
        </p:nvPicPr>
        <p:blipFill rotWithShape="1">
          <a:blip r:embed="rId4">
            <a:alphaModFix/>
          </a:blip>
          <a:srcRect b="0" l="0" r="0" t="0"/>
          <a:stretch/>
        </p:blipFill>
        <p:spPr>
          <a:xfrm>
            <a:off x="8259000" y="107425"/>
            <a:ext cx="701100" cy="701100"/>
          </a:xfrm>
          <a:prstGeom prst="rect">
            <a:avLst/>
          </a:prstGeom>
          <a:noFill/>
          <a:ln>
            <a:noFill/>
          </a:ln>
        </p:spPr>
      </p:pic>
      <p:graphicFrame>
        <p:nvGraphicFramePr>
          <p:cNvPr id="227" name="Google Shape;227;p37"/>
          <p:cNvGraphicFramePr/>
          <p:nvPr/>
        </p:nvGraphicFramePr>
        <p:xfrm>
          <a:off x="1175500" y="2623100"/>
          <a:ext cx="3000000" cy="3000000"/>
        </p:xfrm>
        <a:graphic>
          <a:graphicData uri="http://schemas.openxmlformats.org/drawingml/2006/table">
            <a:tbl>
              <a:tblPr>
                <a:noFill/>
                <a:tableStyleId>{71149BF4-3599-4080-AF23-6D9C1BD00EFB}</a:tableStyleId>
              </a:tblPr>
              <a:tblGrid>
                <a:gridCol w="6392425"/>
              </a:tblGrid>
              <a:tr h="1449625">
                <a:tc>
                  <a:txBody>
                    <a:bodyPr/>
                    <a:lstStyle/>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569CD6"/>
                          </a:solidFill>
                          <a:latin typeface="Courier New"/>
                          <a:ea typeface="Courier New"/>
                          <a:cs typeface="Courier New"/>
                          <a:sym typeface="Courier New"/>
                        </a:rPr>
                        <a:t>const</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DCDCAA"/>
                          </a:solidFill>
                          <a:latin typeface="Courier New"/>
                          <a:ea typeface="Courier New"/>
                          <a:cs typeface="Courier New"/>
                          <a:sym typeface="Courier New"/>
                        </a:rPr>
                        <a:t>generadorNumero</a:t>
                      </a:r>
                      <a:r>
                        <a:rPr lang="es" sz="1350" u="none" cap="none" strike="noStrike">
                          <a:solidFill>
                            <a:srgbClr val="D4D4D4"/>
                          </a:solidFill>
                          <a:latin typeface="Courier New"/>
                          <a:ea typeface="Courier New"/>
                          <a:cs typeface="Courier New"/>
                          <a:sym typeface="Courier New"/>
                        </a:rPr>
                        <a:t> = () </a:t>
                      </a:r>
                      <a:r>
                        <a:rPr lang="es" sz="1350" u="none" cap="none" strike="noStrike">
                          <a:solidFill>
                            <a:srgbClr val="569CD6"/>
                          </a:solidFill>
                          <a:latin typeface="Courier New"/>
                          <a:ea typeface="Courier New"/>
                          <a:cs typeface="Courier New"/>
                          <a:sym typeface="Courier New"/>
                        </a:rPr>
                        <a:t>=&gt;</a:t>
                      </a:r>
                      <a:r>
                        <a:rPr lang="es" sz="1350" u="none" cap="none" strike="noStrike">
                          <a:solidFill>
                            <a:srgbClr val="D4D4D4"/>
                          </a:solidFill>
                          <a:latin typeface="Courier New"/>
                          <a:ea typeface="Courier New"/>
                          <a:cs typeface="Courier New"/>
                          <a:sym typeface="Courier New"/>
                        </a:rPr>
                        <a:t> {</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C586C0"/>
                          </a:solidFill>
                          <a:latin typeface="Courier New"/>
                          <a:ea typeface="Courier New"/>
                          <a:cs typeface="Courier New"/>
                          <a:sym typeface="Courier New"/>
                        </a:rPr>
                        <a:t>return</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9CDCFE"/>
                          </a:solidFill>
                          <a:latin typeface="Courier New"/>
                          <a:ea typeface="Courier New"/>
                          <a:cs typeface="Courier New"/>
                          <a:sym typeface="Courier New"/>
                        </a:rPr>
                        <a:t>Math</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round</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9CDCFE"/>
                          </a:solidFill>
                          <a:latin typeface="Courier New"/>
                          <a:ea typeface="Courier New"/>
                          <a:cs typeface="Courier New"/>
                          <a:sym typeface="Courier New"/>
                        </a:rPr>
                        <a:t>Math</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random</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B5CEA8"/>
                          </a:solidFill>
                          <a:latin typeface="Courier New"/>
                          <a:ea typeface="Courier New"/>
                          <a:cs typeface="Courier New"/>
                          <a:sym typeface="Courier New"/>
                        </a:rPr>
                        <a:t>100</a:t>
                      </a:r>
                      <a:r>
                        <a:rPr lang="es" sz="1350" u="none" cap="none" strike="noStrike">
                          <a:solidFill>
                            <a:srgbClr val="D4D4D4"/>
                          </a:solidFill>
                          <a:latin typeface="Courier New"/>
                          <a:ea typeface="Courier New"/>
                          <a:cs typeface="Courier New"/>
                          <a:sym typeface="Courier New"/>
                        </a:rPr>
                        <a:t> )</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D4D4D4"/>
                          </a:solidFill>
                          <a:latin typeface="Courier New"/>
                          <a:ea typeface="Courier New"/>
                          <a:cs typeface="Courier New"/>
                          <a:sym typeface="Courier New"/>
                        </a:rPr>
                        <a:t>}</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9CDCFE"/>
                          </a:solidFill>
                          <a:latin typeface="Courier New"/>
                          <a:ea typeface="Courier New"/>
                          <a:cs typeface="Courier New"/>
                          <a:sym typeface="Courier New"/>
                        </a:rPr>
                        <a:t>console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log</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DCDCAA"/>
                          </a:solidFill>
                          <a:latin typeface="Courier New"/>
                          <a:ea typeface="Courier New"/>
                          <a:cs typeface="Courier New"/>
                          <a:sym typeface="Courier New"/>
                        </a:rPr>
                        <a:t>generadorNumero</a:t>
                      </a:r>
                      <a:r>
                        <a:rPr lang="es" sz="1350" u="none" cap="none" strike="noStrike">
                          <a:solidFill>
                            <a:srgbClr val="D4D4D4"/>
                          </a:solidFill>
                          <a:latin typeface="Courier New"/>
                          <a:ea typeface="Courier New"/>
                          <a:cs typeface="Courier New"/>
                          <a:sym typeface="Courier New"/>
                        </a:rPr>
                        <a:t>() )</a:t>
                      </a:r>
                      <a:endParaRPr sz="1450" u="none" cap="none" strike="noStrike">
                        <a:solidFill>
                          <a:srgbClr val="6A9955"/>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clase</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90FF"/>
                </a:solidFill>
                <a:latin typeface="DM Sans"/>
                <a:ea typeface="DM Sans"/>
                <a:cs typeface="DM Sans"/>
                <a:sym typeface="DM Sans"/>
              </a:rPr>
              <a:t>date</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nvSpPr>
        <p:spPr>
          <a:xfrm>
            <a:off x="718850" y="941725"/>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3000" u="none" cap="none" strike="noStrike">
                <a:solidFill>
                  <a:schemeClr val="dk1"/>
                </a:solidFill>
                <a:latin typeface="DM Sans"/>
                <a:ea typeface="DM Sans"/>
                <a:cs typeface="DM Sans"/>
                <a:sym typeface="DM Sans"/>
              </a:rPr>
              <a:t>DATE</a:t>
            </a:r>
            <a:endParaRPr b="0" i="0" sz="30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chemeClr val="dk1"/>
              </a:buClr>
              <a:buSzPts val="1100"/>
              <a:buFont typeface="Arial"/>
              <a:buNone/>
            </a:pPr>
            <a:r>
              <a:t/>
            </a:r>
            <a:endParaRPr b="0" i="0" sz="300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30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3000" u="none" cap="none" strike="noStrike">
              <a:solidFill>
                <a:schemeClr val="dk1"/>
              </a:solidFill>
              <a:latin typeface="DM Sans"/>
              <a:ea typeface="DM Sans"/>
              <a:cs typeface="DM Sans"/>
              <a:sym typeface="DM Sans"/>
            </a:endParaRPr>
          </a:p>
        </p:txBody>
      </p:sp>
      <p:pic>
        <p:nvPicPr>
          <p:cNvPr id="238" name="Google Shape;238;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9" name="Google Shape;239;p39"/>
          <p:cNvSpPr txBox="1"/>
          <p:nvPr/>
        </p:nvSpPr>
        <p:spPr>
          <a:xfrm>
            <a:off x="630450" y="1642825"/>
            <a:ext cx="7883100" cy="1953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La clase </a:t>
            </a:r>
            <a:r>
              <a:rPr b="0" i="0" lang="es" sz="1350" u="none" cap="none" strike="noStrike">
                <a:solidFill>
                  <a:schemeClr val="dk1"/>
                </a:solidFill>
                <a:highlight>
                  <a:srgbClr val="EAFF6A"/>
                </a:highlight>
                <a:latin typeface="DM Sans"/>
                <a:ea typeface="DM Sans"/>
                <a:cs typeface="DM Sans"/>
                <a:sym typeface="DM Sans"/>
              </a:rPr>
              <a:t>Date</a:t>
            </a:r>
            <a:r>
              <a:rPr b="0" i="0" lang="es" sz="1350" u="none" cap="none" strike="noStrike">
                <a:solidFill>
                  <a:schemeClr val="dk1"/>
                </a:solidFill>
                <a:latin typeface="DM Sans"/>
                <a:ea typeface="DM Sans"/>
                <a:cs typeface="DM Sans"/>
                <a:sym typeface="DM Sans"/>
              </a:rPr>
              <a:t> está diseñada para representar fechas.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Instanciar un objeto Date genera genera la fecha y tiempo actual:</a:t>
            </a:r>
            <a:endParaRPr b="0" i="0" sz="1350" u="none" cap="none" strike="noStrike">
              <a:solidFill>
                <a:schemeClr val="dk1"/>
              </a:solidFill>
              <a:latin typeface="DM Sans"/>
              <a:ea typeface="DM Sans"/>
              <a:cs typeface="DM Sans"/>
              <a:sym typeface="DM Sans"/>
            </a:endParaRPr>
          </a:p>
          <a:p>
            <a:pPr indent="0" lvl="0" marL="0" marR="0" rtl="0" algn="ctr">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ctr">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ctr">
              <a:lnSpc>
                <a:spcPct val="150000"/>
              </a:lnSpc>
              <a:spcBef>
                <a:spcPts val="1100"/>
              </a:spcBef>
              <a:spcAft>
                <a:spcPts val="11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240" name="Google Shape;240;p39"/>
          <p:cNvPicPr preferRelativeResize="0"/>
          <p:nvPr/>
        </p:nvPicPr>
        <p:blipFill rotWithShape="1">
          <a:blip r:embed="rId4">
            <a:alphaModFix/>
          </a:blip>
          <a:srcRect b="0" l="0" r="0" t="0"/>
          <a:stretch/>
        </p:blipFill>
        <p:spPr>
          <a:xfrm>
            <a:off x="8299425" y="131100"/>
            <a:ext cx="701100" cy="701100"/>
          </a:xfrm>
          <a:prstGeom prst="rect">
            <a:avLst/>
          </a:prstGeom>
          <a:noFill/>
          <a:ln>
            <a:noFill/>
          </a:ln>
        </p:spPr>
      </p:pic>
      <p:graphicFrame>
        <p:nvGraphicFramePr>
          <p:cNvPr id="241" name="Google Shape;241;p39"/>
          <p:cNvGraphicFramePr/>
          <p:nvPr/>
        </p:nvGraphicFramePr>
        <p:xfrm>
          <a:off x="630438" y="2737225"/>
          <a:ext cx="3000000" cy="3000000"/>
        </p:xfrm>
        <a:graphic>
          <a:graphicData uri="http://schemas.openxmlformats.org/drawingml/2006/table">
            <a:tbl>
              <a:tblPr>
                <a:noFill/>
                <a:tableStyleId>{71149BF4-3599-4080-AF23-6D9C1BD00EFB}</a:tableStyleId>
              </a:tblPr>
              <a:tblGrid>
                <a:gridCol w="7937325"/>
              </a:tblGrid>
              <a:tr h="381000">
                <a:tc>
                  <a:txBody>
                    <a:bodyPr/>
                    <a:lstStyle/>
                    <a:p>
                      <a:pPr indent="0" lvl="0" marL="0" marR="0" rtl="0" algn="l">
                        <a:lnSpc>
                          <a:spcPct val="135714"/>
                        </a:lnSpc>
                        <a:spcBef>
                          <a:spcPts val="0"/>
                        </a:spcBef>
                        <a:spcAft>
                          <a:spcPts val="0"/>
                        </a:spcAft>
                        <a:buClr>
                          <a:schemeClr val="dk1"/>
                        </a:buClr>
                        <a:buSzPts val="1100"/>
                        <a:buFont typeface="Arial"/>
                        <a:buNone/>
                      </a:pPr>
                      <a:r>
                        <a:rPr lang="es" sz="1550" u="none" cap="none" strike="noStrike">
                          <a:solidFill>
                            <a:srgbClr val="9CDCFE"/>
                          </a:solidFill>
                          <a:latin typeface="Courier New"/>
                          <a:ea typeface="Courier New"/>
                          <a:cs typeface="Courier New"/>
                          <a:sym typeface="Courier New"/>
                        </a:rPr>
                        <a:t>console</a:t>
                      </a:r>
                      <a:r>
                        <a:rPr lang="es" sz="1550" u="none" cap="none" strike="noStrike">
                          <a:solidFill>
                            <a:srgbClr val="D4D4D4"/>
                          </a:solidFill>
                          <a:latin typeface="Courier New"/>
                          <a:ea typeface="Courier New"/>
                          <a:cs typeface="Courier New"/>
                          <a:sym typeface="Courier New"/>
                        </a:rPr>
                        <a:t>.</a:t>
                      </a:r>
                      <a:r>
                        <a:rPr lang="es" sz="1550" u="none" cap="none" strike="noStrike">
                          <a:solidFill>
                            <a:srgbClr val="DCDCAA"/>
                          </a:solidFill>
                          <a:latin typeface="Courier New"/>
                          <a:ea typeface="Courier New"/>
                          <a:cs typeface="Courier New"/>
                          <a:sym typeface="Courier New"/>
                        </a:rPr>
                        <a:t>log</a:t>
                      </a:r>
                      <a:r>
                        <a:rPr lang="es" sz="1550" u="none" cap="none" strike="noStrike">
                          <a:solidFill>
                            <a:srgbClr val="D4D4D4"/>
                          </a:solidFill>
                          <a:latin typeface="Courier New"/>
                          <a:ea typeface="Courier New"/>
                          <a:cs typeface="Courier New"/>
                          <a:sym typeface="Courier New"/>
                        </a:rPr>
                        <a:t>( </a:t>
                      </a:r>
                      <a:r>
                        <a:rPr lang="es" sz="1550" u="none" cap="none" strike="noStrike">
                          <a:solidFill>
                            <a:srgbClr val="569CD6"/>
                          </a:solidFill>
                          <a:latin typeface="Courier New"/>
                          <a:ea typeface="Courier New"/>
                          <a:cs typeface="Courier New"/>
                          <a:sym typeface="Courier New"/>
                        </a:rPr>
                        <a:t>new</a:t>
                      </a:r>
                      <a:r>
                        <a:rPr lang="es" sz="1550" u="none" cap="none" strike="noStrike">
                          <a:solidFill>
                            <a:srgbClr val="D4D4D4"/>
                          </a:solidFill>
                          <a:latin typeface="Courier New"/>
                          <a:ea typeface="Courier New"/>
                          <a:cs typeface="Courier New"/>
                          <a:sym typeface="Courier New"/>
                        </a:rPr>
                        <a:t> </a:t>
                      </a:r>
                      <a:r>
                        <a:rPr lang="es" sz="1550" u="none" cap="none" strike="noStrike">
                          <a:solidFill>
                            <a:srgbClr val="4EC9B0"/>
                          </a:solidFill>
                          <a:latin typeface="Courier New"/>
                          <a:ea typeface="Courier New"/>
                          <a:cs typeface="Courier New"/>
                          <a:sym typeface="Courier New"/>
                        </a:rPr>
                        <a:t>Date</a:t>
                      </a:r>
                      <a:r>
                        <a:rPr lang="es" sz="1550" u="none" cap="none" strike="noStrike">
                          <a:solidFill>
                            <a:srgbClr val="D4D4D4"/>
                          </a:solidFill>
                          <a:latin typeface="Courier New"/>
                          <a:ea typeface="Courier New"/>
                          <a:cs typeface="Courier New"/>
                          <a:sym typeface="Courier New"/>
                        </a:rPr>
                        <a:t>() )</a:t>
                      </a:r>
                      <a:endParaRPr sz="15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lang="es" sz="1550" u="none" cap="none" strike="noStrike">
                          <a:solidFill>
                            <a:srgbClr val="6A9955"/>
                          </a:solidFill>
                          <a:latin typeface="Courier New"/>
                          <a:ea typeface="Courier New"/>
                          <a:cs typeface="Courier New"/>
                          <a:sym typeface="Courier New"/>
                        </a:rPr>
                        <a:t>// Fri Dec 17 2021 11:35:08 GMT-0300 (hora estándar de Argentina)</a:t>
                      </a:r>
                      <a:endParaRPr sz="1900" u="none" cap="none" strike="noStrike"/>
                    </a:p>
                  </a:txBody>
                  <a:tcPr marT="91425" marB="91425" marR="91425" marL="91425">
                    <a:solidFill>
                      <a:schemeClr val="dk1"/>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p:nvPr/>
        </p:nvSpPr>
        <p:spPr>
          <a:xfrm>
            <a:off x="1481100" y="1023900"/>
            <a:ext cx="6181800" cy="3095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0"/>
          <p:cNvSpPr txBox="1"/>
          <p:nvPr/>
        </p:nvSpPr>
        <p:spPr>
          <a:xfrm>
            <a:off x="1905000" y="2202300"/>
            <a:ext cx="5372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0" i="0" lang="es" sz="3000" u="none" cap="none" strike="noStrike">
                <a:solidFill>
                  <a:schemeClr val="dk1"/>
                </a:solidFill>
                <a:latin typeface="DM Sans"/>
                <a:ea typeface="DM Sans"/>
                <a:cs typeface="DM Sans"/>
                <a:sym typeface="DM Sans"/>
              </a:rPr>
              <a:t>Constructor</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nvSpPr>
        <p:spPr>
          <a:xfrm>
            <a:off x="718875" y="1341975"/>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3000" u="none" cap="none" strike="noStrike">
                <a:solidFill>
                  <a:schemeClr val="dk1"/>
                </a:solidFill>
                <a:latin typeface="DM Sans"/>
                <a:ea typeface="DM Sans"/>
                <a:cs typeface="DM Sans"/>
                <a:sym typeface="DM Sans"/>
              </a:rPr>
              <a:t>CONSTRUCTOR</a:t>
            </a:r>
            <a:endParaRPr b="0" i="0" sz="30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chemeClr val="dk1"/>
              </a:buClr>
              <a:buSzPts val="1100"/>
              <a:buFont typeface="Arial"/>
              <a:buNone/>
            </a:pPr>
            <a:r>
              <a:t/>
            </a:r>
            <a:endParaRPr b="0" i="0" sz="300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30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3000" u="none" cap="none" strike="noStrike">
              <a:solidFill>
                <a:schemeClr val="dk1"/>
              </a:solidFill>
              <a:latin typeface="DM Sans"/>
              <a:ea typeface="DM Sans"/>
              <a:cs typeface="DM Sans"/>
              <a:sym typeface="DM Sans"/>
            </a:endParaRPr>
          </a:p>
        </p:txBody>
      </p:sp>
      <p:pic>
        <p:nvPicPr>
          <p:cNvPr id="253" name="Google Shape;253;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4" name="Google Shape;254;p41"/>
          <p:cNvSpPr txBox="1"/>
          <p:nvPr/>
        </p:nvSpPr>
        <p:spPr>
          <a:xfrm>
            <a:off x="636300" y="2218875"/>
            <a:ext cx="3935700" cy="126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El constructor de la clase Date nos permite </a:t>
            </a:r>
            <a:r>
              <a:rPr b="0" i="0" lang="es" sz="1350" u="none" cap="none" strike="noStrike">
                <a:solidFill>
                  <a:schemeClr val="dk1"/>
                </a:solidFill>
                <a:highlight>
                  <a:srgbClr val="EAFF6A"/>
                </a:highlight>
                <a:latin typeface="DM Sans"/>
                <a:ea typeface="DM Sans"/>
                <a:cs typeface="DM Sans"/>
                <a:sym typeface="DM Sans"/>
              </a:rPr>
              <a:t>crear objetos date con fechas diferentes</a:t>
            </a:r>
            <a:r>
              <a:rPr b="0" i="0" lang="es" sz="1350" u="none" cap="none" strike="noStrike">
                <a:solidFill>
                  <a:schemeClr val="dk1"/>
                </a:solidFill>
                <a:latin typeface="DM Sans"/>
                <a:ea typeface="DM Sans"/>
                <a:cs typeface="DM Sans"/>
                <a:sym typeface="DM Sans"/>
              </a:rPr>
              <a:t>. Puede recibir parámetros en el orden año, mes, día, hora, minutos, segundos, milisegundos (todos tipo number).</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255" name="Google Shape;255;p41"/>
          <p:cNvPicPr preferRelativeResize="0"/>
          <p:nvPr/>
        </p:nvPicPr>
        <p:blipFill rotWithShape="1">
          <a:blip r:embed="rId4">
            <a:alphaModFix/>
          </a:blip>
          <a:srcRect b="0" l="0" r="0" t="0"/>
          <a:stretch/>
        </p:blipFill>
        <p:spPr>
          <a:xfrm>
            <a:off x="8299425" y="131100"/>
            <a:ext cx="701100" cy="701100"/>
          </a:xfrm>
          <a:prstGeom prst="rect">
            <a:avLst/>
          </a:prstGeom>
          <a:noFill/>
          <a:ln>
            <a:noFill/>
          </a:ln>
        </p:spPr>
      </p:pic>
      <p:pic>
        <p:nvPicPr>
          <p:cNvPr id="256" name="Google Shape;256;p41"/>
          <p:cNvPicPr preferRelativeResize="0"/>
          <p:nvPr/>
        </p:nvPicPr>
        <p:blipFill rotWithShape="1">
          <a:blip r:embed="rId5">
            <a:alphaModFix/>
          </a:blip>
          <a:srcRect b="0" l="0" r="0" t="0"/>
          <a:stretch/>
        </p:blipFill>
        <p:spPr>
          <a:xfrm>
            <a:off x="4726025" y="1636038"/>
            <a:ext cx="3742442" cy="2434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4"/>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Método</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math</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nvSpPr>
        <p:spPr>
          <a:xfrm>
            <a:off x="603350" y="463575"/>
            <a:ext cx="73443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La convención con la que trabaja Javascript para construir fechas cuenta los </a:t>
            </a:r>
            <a:r>
              <a:rPr b="0" i="0" lang="es" sz="1350" u="none" cap="none" strike="noStrike">
                <a:solidFill>
                  <a:schemeClr val="dk1"/>
                </a:solidFill>
                <a:highlight>
                  <a:srgbClr val="EF89D2"/>
                </a:highlight>
                <a:latin typeface="DM Sans"/>
                <a:ea typeface="DM Sans"/>
                <a:cs typeface="DM Sans"/>
                <a:sym typeface="DM Sans"/>
              </a:rPr>
              <a:t>meses a partir del 0</a:t>
            </a:r>
            <a:r>
              <a:rPr b="0" i="0" lang="es" sz="1350" u="none" cap="none" strike="noStrike">
                <a:solidFill>
                  <a:schemeClr val="dk1"/>
                </a:solidFill>
                <a:latin typeface="DM Sans"/>
                <a:ea typeface="DM Sans"/>
                <a:cs typeface="DM Sans"/>
                <a:sym typeface="DM Sans"/>
              </a:rPr>
              <a:t> (0 = enero, 11 = diciembre) y los </a:t>
            </a:r>
            <a:r>
              <a:rPr b="0" i="0" lang="es" sz="1350" u="none" cap="none" strike="noStrike">
                <a:solidFill>
                  <a:schemeClr val="dk1"/>
                </a:solidFill>
                <a:highlight>
                  <a:srgbClr val="EF89D2"/>
                </a:highlight>
                <a:latin typeface="DM Sans"/>
                <a:ea typeface="DM Sans"/>
                <a:cs typeface="DM Sans"/>
                <a:sym typeface="DM Sans"/>
              </a:rPr>
              <a:t>días a partir del 1</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262" name="Google Shape;262;p42"/>
          <p:cNvPicPr preferRelativeResize="0"/>
          <p:nvPr/>
        </p:nvPicPr>
        <p:blipFill rotWithShape="1">
          <a:blip r:embed="rId3">
            <a:alphaModFix/>
          </a:blip>
          <a:srcRect b="0" l="0" r="0" t="0"/>
          <a:stretch/>
        </p:blipFill>
        <p:spPr>
          <a:xfrm>
            <a:off x="8299425" y="131100"/>
            <a:ext cx="701100" cy="701100"/>
          </a:xfrm>
          <a:prstGeom prst="rect">
            <a:avLst/>
          </a:prstGeom>
          <a:noFill/>
          <a:ln>
            <a:noFill/>
          </a:ln>
        </p:spPr>
      </p:pic>
      <p:graphicFrame>
        <p:nvGraphicFramePr>
          <p:cNvPr id="263" name="Google Shape;263;p42"/>
          <p:cNvGraphicFramePr/>
          <p:nvPr/>
        </p:nvGraphicFramePr>
        <p:xfrm>
          <a:off x="603350" y="1271050"/>
          <a:ext cx="3000000" cy="3000000"/>
        </p:xfrm>
        <a:graphic>
          <a:graphicData uri="http://schemas.openxmlformats.org/drawingml/2006/table">
            <a:tbl>
              <a:tblPr>
                <a:noFill/>
                <a:tableStyleId>{71149BF4-3599-4080-AF23-6D9C1BD00EFB}</a:tableStyleId>
              </a:tblPr>
              <a:tblGrid>
                <a:gridCol w="7937325"/>
              </a:tblGrid>
              <a:tr h="381000">
                <a:tc>
                  <a:txBody>
                    <a:bodyPr/>
                    <a:lstStyle/>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9CDCFE"/>
                          </a:solidFill>
                          <a:latin typeface="Courier New"/>
                          <a:ea typeface="Courier New"/>
                          <a:cs typeface="Courier New"/>
                          <a:sym typeface="Courier New"/>
                        </a:rPr>
                        <a:t>console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log</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569CD6"/>
                          </a:solidFill>
                          <a:latin typeface="Courier New"/>
                          <a:ea typeface="Courier New"/>
                          <a:cs typeface="Courier New"/>
                          <a:sym typeface="Courier New"/>
                        </a:rPr>
                        <a:t>new</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EC9B0"/>
                          </a:solidFill>
                          <a:latin typeface="Courier New"/>
                          <a:ea typeface="Courier New"/>
                          <a:cs typeface="Courier New"/>
                          <a:sym typeface="Courier New"/>
                        </a:rPr>
                        <a:t>Date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B5CEA8"/>
                          </a:solidFill>
                          <a:latin typeface="Courier New"/>
                          <a:ea typeface="Courier New"/>
                          <a:cs typeface="Courier New"/>
                          <a:sym typeface="Courier New"/>
                        </a:rPr>
                        <a:t>2020</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1</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15</a:t>
                      </a:r>
                      <a:r>
                        <a:rPr lang="es" sz="1350" u="none" cap="none" strike="noStrike">
                          <a:solidFill>
                            <a:srgbClr val="D4D4D4"/>
                          </a:solidFill>
                          <a:latin typeface="Courier New"/>
                          <a:ea typeface="Courier New"/>
                          <a:cs typeface="Courier New"/>
                          <a:sym typeface="Courier New"/>
                        </a:rPr>
                        <a:t>))</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6A9955"/>
                          </a:solidFill>
                          <a:latin typeface="Courier New"/>
                          <a:ea typeface="Courier New"/>
                          <a:cs typeface="Courier New"/>
                          <a:sym typeface="Courier New"/>
                        </a:rPr>
                        <a:t>// Sat Feb 15 2020 00:00:00 GMT-0300 (hora estándar de Argentina)</a:t>
                      </a:r>
                      <a:endParaRPr sz="13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569CD6"/>
                          </a:solidFill>
                          <a:latin typeface="Courier New"/>
                          <a:ea typeface="Courier New"/>
                          <a:cs typeface="Courier New"/>
                          <a:sym typeface="Courier New"/>
                        </a:rPr>
                        <a:t>const</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FC1FF"/>
                          </a:solidFill>
                          <a:latin typeface="Courier New"/>
                          <a:ea typeface="Courier New"/>
                          <a:cs typeface="Courier New"/>
                          <a:sym typeface="Courier New"/>
                        </a:rPr>
                        <a:t>casiNavidad</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569CD6"/>
                          </a:solidFill>
                          <a:latin typeface="Courier New"/>
                          <a:ea typeface="Courier New"/>
                          <a:cs typeface="Courier New"/>
                          <a:sym typeface="Courier New"/>
                        </a:rPr>
                        <a:t>new</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EC9B0"/>
                          </a:solidFill>
                          <a:latin typeface="Courier New"/>
                          <a:ea typeface="Courier New"/>
                          <a:cs typeface="Courier New"/>
                          <a:sym typeface="Courier New"/>
                        </a:rPr>
                        <a:t>Date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B5CEA8"/>
                          </a:solidFill>
                          <a:latin typeface="Courier New"/>
                          <a:ea typeface="Courier New"/>
                          <a:cs typeface="Courier New"/>
                          <a:sym typeface="Courier New"/>
                        </a:rPr>
                        <a:t>2021</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11</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25</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23</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59</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59</a:t>
                      </a:r>
                      <a:r>
                        <a:rPr lang="es" sz="1350" u="none" cap="none" strike="noStrike">
                          <a:solidFill>
                            <a:srgbClr val="D4D4D4"/>
                          </a:solidFill>
                          <a:latin typeface="Courier New"/>
                          <a:ea typeface="Courier New"/>
                          <a:cs typeface="Courier New"/>
                          <a:sym typeface="Courier New"/>
                        </a:rPr>
                        <a:t>)</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9CDCFE"/>
                          </a:solidFill>
                          <a:latin typeface="Courier New"/>
                          <a:ea typeface="Courier New"/>
                          <a:cs typeface="Courier New"/>
                          <a:sym typeface="Courier New"/>
                        </a:rPr>
                        <a:t>console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log</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4FC1FF"/>
                          </a:solidFill>
                          <a:latin typeface="Courier New"/>
                          <a:ea typeface="Courier New"/>
                          <a:cs typeface="Courier New"/>
                          <a:sym typeface="Courier New"/>
                        </a:rPr>
                        <a:t>casiNavidad</a:t>
                      </a:r>
                      <a:r>
                        <a:rPr lang="es" sz="1350" u="none" cap="none" strike="noStrike">
                          <a:solidFill>
                            <a:srgbClr val="D4D4D4"/>
                          </a:solidFill>
                          <a:latin typeface="Courier New"/>
                          <a:ea typeface="Courier New"/>
                          <a:cs typeface="Courier New"/>
                          <a:sym typeface="Courier New"/>
                        </a:rPr>
                        <a:t>)</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6A9955"/>
                          </a:solidFill>
                          <a:latin typeface="Courier New"/>
                          <a:ea typeface="Courier New"/>
                          <a:cs typeface="Courier New"/>
                          <a:sym typeface="Courier New"/>
                        </a:rPr>
                        <a:t>// Sat Dec 25 2021 23:59:59 GMT-0300 (hora estándar de Argentina)</a:t>
                      </a:r>
                      <a:endParaRPr sz="1650" u="none" cap="none" strike="noStrike">
                        <a:solidFill>
                          <a:srgbClr val="9CDCFE"/>
                        </a:solidFill>
                        <a:latin typeface="Courier New"/>
                        <a:ea typeface="Courier New"/>
                        <a:cs typeface="Courier New"/>
                        <a:sym typeface="Courier New"/>
                      </a:endParaRPr>
                    </a:p>
                  </a:txBody>
                  <a:tcPr marT="91425" marB="91425" marR="91425" marL="91425">
                    <a:solidFill>
                      <a:schemeClr val="dk1"/>
                    </a:solidFill>
                  </a:tcPr>
                </a:tc>
              </a:tr>
            </a:tbl>
          </a:graphicData>
        </a:graphic>
      </p:graphicFrame>
      <p:sp>
        <p:nvSpPr>
          <p:cNvPr id="264" name="Google Shape;264;p42"/>
          <p:cNvSpPr txBox="1"/>
          <p:nvPr/>
        </p:nvSpPr>
        <p:spPr>
          <a:xfrm>
            <a:off x="603338" y="3162100"/>
            <a:ext cx="8534400" cy="495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10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También puede crear una fecha a partir de un string con formato específico:</a:t>
            </a:r>
            <a:endParaRPr b="0" i="0" sz="1350" u="none" cap="none" strike="noStrike">
              <a:solidFill>
                <a:schemeClr val="dk1"/>
              </a:solidFill>
              <a:latin typeface="DM Sans"/>
              <a:ea typeface="DM Sans"/>
              <a:cs typeface="DM Sans"/>
              <a:sym typeface="DM Sans"/>
            </a:endParaRPr>
          </a:p>
        </p:txBody>
      </p:sp>
      <p:graphicFrame>
        <p:nvGraphicFramePr>
          <p:cNvPr id="265" name="Google Shape;265;p42"/>
          <p:cNvGraphicFramePr/>
          <p:nvPr/>
        </p:nvGraphicFramePr>
        <p:xfrm>
          <a:off x="603338" y="3657088"/>
          <a:ext cx="3000000" cy="3000000"/>
        </p:xfrm>
        <a:graphic>
          <a:graphicData uri="http://schemas.openxmlformats.org/drawingml/2006/table">
            <a:tbl>
              <a:tblPr>
                <a:noFill/>
                <a:tableStyleId>{71149BF4-3599-4080-AF23-6D9C1BD00EFB}</a:tableStyleId>
              </a:tblPr>
              <a:tblGrid>
                <a:gridCol w="7937325"/>
              </a:tblGrid>
              <a:tr h="381000">
                <a:tc>
                  <a:txBody>
                    <a:bodyPr/>
                    <a:lstStyle/>
                    <a:p>
                      <a:pPr indent="0" lvl="0" marL="0" marR="0" rtl="0" algn="l">
                        <a:lnSpc>
                          <a:spcPct val="135714"/>
                        </a:lnSpc>
                        <a:spcBef>
                          <a:spcPts val="0"/>
                        </a:spcBef>
                        <a:spcAft>
                          <a:spcPts val="0"/>
                        </a:spcAft>
                        <a:buClr>
                          <a:srgbClr val="000000"/>
                        </a:buClr>
                        <a:buSzPts val="1450"/>
                        <a:buFont typeface="Arial"/>
                        <a:buNone/>
                      </a:pPr>
                      <a:r>
                        <a:rPr lang="es" sz="1450" u="none" cap="none" strike="noStrike">
                          <a:solidFill>
                            <a:srgbClr val="569CD6"/>
                          </a:solidFill>
                          <a:latin typeface="Courier New"/>
                          <a:ea typeface="Courier New"/>
                          <a:cs typeface="Courier New"/>
                          <a:sym typeface="Courier New"/>
                        </a:rPr>
                        <a:t>const</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4FC1FF"/>
                          </a:solidFill>
                          <a:latin typeface="Courier New"/>
                          <a:ea typeface="Courier New"/>
                          <a:cs typeface="Courier New"/>
                          <a:sym typeface="Courier New"/>
                        </a:rPr>
                        <a:t>casiNavidad</a:t>
                      </a:r>
                      <a:r>
                        <a:rPr lang="es" sz="1450" u="none" cap="none" strike="noStrike">
                          <a:solidFill>
                            <a:srgbClr val="D4D4D4"/>
                          </a:solidFill>
                          <a:latin typeface="Courier New"/>
                          <a:ea typeface="Courier New"/>
                          <a:cs typeface="Courier New"/>
                          <a:sym typeface="Courier New"/>
                        </a:rPr>
                        <a:t> = </a:t>
                      </a:r>
                      <a:r>
                        <a:rPr lang="es" sz="1450" u="none" cap="none" strike="noStrike">
                          <a:solidFill>
                            <a:srgbClr val="569CD6"/>
                          </a:solidFill>
                          <a:latin typeface="Courier New"/>
                          <a:ea typeface="Courier New"/>
                          <a:cs typeface="Courier New"/>
                          <a:sym typeface="Courier New"/>
                        </a:rPr>
                        <a:t>new</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4EC9B0"/>
                          </a:solidFill>
                          <a:latin typeface="Courier New"/>
                          <a:ea typeface="Courier New"/>
                          <a:cs typeface="Courier New"/>
                          <a:sym typeface="Courier New"/>
                        </a:rPr>
                        <a:t>Date</a:t>
                      </a:r>
                      <a:r>
                        <a:rPr lang="es" sz="1450" u="none" cap="none" strike="noStrike">
                          <a:solidFill>
                            <a:srgbClr val="D4D4D4"/>
                          </a:solidFill>
                          <a:latin typeface="Courier New"/>
                          <a:ea typeface="Courier New"/>
                          <a:cs typeface="Courier New"/>
                          <a:sym typeface="Courier New"/>
                        </a:rPr>
                        <a:t>(</a:t>
                      </a:r>
                      <a:r>
                        <a:rPr lang="es" sz="1450" u="none" cap="none" strike="noStrike">
                          <a:solidFill>
                            <a:srgbClr val="CE9178"/>
                          </a:solidFill>
                          <a:latin typeface="Courier New"/>
                          <a:ea typeface="Courier New"/>
                          <a:cs typeface="Courier New"/>
                          <a:sym typeface="Courier New"/>
                        </a:rPr>
                        <a:t>"December 25, 2021 23:59:59"</a:t>
                      </a:r>
                      <a:r>
                        <a:rPr lang="es" sz="1450" u="none" cap="none" strike="noStrike">
                          <a:solidFill>
                            <a:srgbClr val="D4D4D4"/>
                          </a:solidFill>
                          <a:latin typeface="Courier New"/>
                          <a:ea typeface="Courier New"/>
                          <a:cs typeface="Courier New"/>
                          <a:sym typeface="Courier New"/>
                        </a:rPr>
                        <a:t>)</a:t>
                      </a:r>
                      <a:endParaRPr sz="14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450"/>
                        <a:buFont typeface="Arial"/>
                        <a:buNone/>
                      </a:pPr>
                      <a:r>
                        <a:rPr lang="es" sz="1450" u="none" cap="none" strike="noStrike">
                          <a:solidFill>
                            <a:srgbClr val="9CDCFE"/>
                          </a:solidFill>
                          <a:latin typeface="Courier New"/>
                          <a:ea typeface="Courier New"/>
                          <a:cs typeface="Courier New"/>
                          <a:sym typeface="Courier New"/>
                        </a:rPr>
                        <a:t>console</a:t>
                      </a:r>
                      <a:r>
                        <a:rPr lang="es" sz="1450" u="none" cap="none" strike="noStrike">
                          <a:solidFill>
                            <a:srgbClr val="D4D4D4"/>
                          </a:solidFill>
                          <a:latin typeface="Courier New"/>
                          <a:ea typeface="Courier New"/>
                          <a:cs typeface="Courier New"/>
                          <a:sym typeface="Courier New"/>
                        </a:rPr>
                        <a:t>.</a:t>
                      </a:r>
                      <a:r>
                        <a:rPr lang="es" sz="1450" u="none" cap="none" strike="noStrike">
                          <a:solidFill>
                            <a:srgbClr val="DCDCAA"/>
                          </a:solidFill>
                          <a:latin typeface="Courier New"/>
                          <a:ea typeface="Courier New"/>
                          <a:cs typeface="Courier New"/>
                          <a:sym typeface="Courier New"/>
                        </a:rPr>
                        <a:t>log</a:t>
                      </a:r>
                      <a:r>
                        <a:rPr lang="es" sz="1450" u="none" cap="none" strike="noStrike">
                          <a:solidFill>
                            <a:srgbClr val="D4D4D4"/>
                          </a:solidFill>
                          <a:latin typeface="Courier New"/>
                          <a:ea typeface="Courier New"/>
                          <a:cs typeface="Courier New"/>
                          <a:sym typeface="Courier New"/>
                        </a:rPr>
                        <a:t>(</a:t>
                      </a:r>
                      <a:r>
                        <a:rPr lang="es" sz="1450" u="none" cap="none" strike="noStrike">
                          <a:solidFill>
                            <a:srgbClr val="4FC1FF"/>
                          </a:solidFill>
                          <a:latin typeface="Courier New"/>
                          <a:ea typeface="Courier New"/>
                          <a:cs typeface="Courier New"/>
                          <a:sym typeface="Courier New"/>
                        </a:rPr>
                        <a:t>casiNavidad</a:t>
                      </a:r>
                      <a:r>
                        <a:rPr lang="es" sz="1450" u="none" cap="none" strike="noStrike">
                          <a:solidFill>
                            <a:srgbClr val="D4D4D4"/>
                          </a:solidFill>
                          <a:latin typeface="Courier New"/>
                          <a:ea typeface="Courier New"/>
                          <a:cs typeface="Courier New"/>
                          <a:sym typeface="Courier New"/>
                        </a:rPr>
                        <a:t>)</a:t>
                      </a:r>
                      <a:endParaRPr sz="14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450"/>
                        <a:buFont typeface="Arial"/>
                        <a:buNone/>
                      </a:pPr>
                      <a:r>
                        <a:rPr lang="es" sz="1450" u="none" cap="none" strike="noStrike">
                          <a:solidFill>
                            <a:srgbClr val="6A9955"/>
                          </a:solidFill>
                          <a:latin typeface="Courier New"/>
                          <a:ea typeface="Courier New"/>
                          <a:cs typeface="Courier New"/>
                          <a:sym typeface="Courier New"/>
                        </a:rPr>
                        <a:t>// Sat Dec 25 2021 23:59:59 GMT-0300 (hora estándar de Argentina)</a:t>
                      </a:r>
                      <a:endParaRPr sz="1650" u="none" cap="none" strike="noStrike">
                        <a:solidFill>
                          <a:srgbClr val="9CDCFE"/>
                        </a:solidFill>
                        <a:latin typeface="Courier New"/>
                        <a:ea typeface="Courier New"/>
                        <a:cs typeface="Courier New"/>
                        <a:sym typeface="Courier New"/>
                      </a:endParaRPr>
                    </a:p>
                  </a:txBody>
                  <a:tcPr marT="91425" marB="91425" marR="91425" marL="91425">
                    <a:solidFill>
                      <a:schemeClr val="dk1"/>
                    </a:solidFill>
                  </a:tcPr>
                </a:tc>
              </a:tr>
            </a:tbl>
          </a:graphicData>
        </a:graphic>
      </p:graphicFrame>
      <p:pic>
        <p:nvPicPr>
          <p:cNvPr id="266" name="Google Shape;266;p4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p:nvPr/>
        </p:nvSpPr>
        <p:spPr>
          <a:xfrm>
            <a:off x="1481100" y="1023900"/>
            <a:ext cx="6181800" cy="3095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3"/>
          <p:cNvSpPr txBox="1"/>
          <p:nvPr/>
        </p:nvSpPr>
        <p:spPr>
          <a:xfrm>
            <a:off x="1905000" y="2202300"/>
            <a:ext cx="53721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0" i="0" lang="es" sz="3000" u="none" cap="none" strike="noStrike">
                <a:solidFill>
                  <a:schemeClr val="dk1"/>
                </a:solidFill>
                <a:latin typeface="DM Sans"/>
                <a:ea typeface="DM Sans"/>
                <a:cs typeface="DM Sans"/>
                <a:sym typeface="DM Sans"/>
              </a:rPr>
              <a:t>Obtener un valor </a:t>
            </a:r>
            <a:endParaRPr b="0" i="0" sz="3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000"/>
              <a:buFont typeface="Arial"/>
              <a:buNone/>
            </a:pPr>
            <a:r>
              <a:rPr b="0" i="0" lang="es" sz="3000" u="none" cap="none" strike="noStrike">
                <a:solidFill>
                  <a:schemeClr val="dk1"/>
                </a:solidFill>
                <a:latin typeface="DM Sans"/>
                <a:ea typeface="DM Sans"/>
                <a:cs typeface="DM Sans"/>
                <a:sym typeface="DM Sans"/>
              </a:rPr>
              <a:t>singular de la fecha</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nvSpPr>
        <p:spPr>
          <a:xfrm>
            <a:off x="1393975" y="274675"/>
            <a:ext cx="6356100" cy="701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 sz="2900" u="none" cap="none" strike="noStrike">
                <a:solidFill>
                  <a:schemeClr val="dk1"/>
                </a:solidFill>
                <a:latin typeface="DM Sans"/>
                <a:ea typeface="DM Sans"/>
                <a:cs typeface="DM Sans"/>
                <a:sym typeface="DM Sans"/>
              </a:rPr>
              <a:t>Valor Singular</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just">
              <a:lnSpc>
                <a:spcPct val="150000"/>
              </a:lnSpc>
              <a:spcBef>
                <a:spcPts val="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just">
              <a:lnSpc>
                <a:spcPct val="150000"/>
              </a:lnSpc>
              <a:spcBef>
                <a:spcPts val="1100"/>
              </a:spcBef>
              <a:spcAft>
                <a:spcPts val="110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p:txBody>
      </p:sp>
      <p:pic>
        <p:nvPicPr>
          <p:cNvPr id="278" name="Google Shape;278;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9" name="Google Shape;279;p44"/>
          <p:cNvSpPr txBox="1"/>
          <p:nvPr/>
        </p:nvSpPr>
        <p:spPr>
          <a:xfrm>
            <a:off x="1505425" y="1118550"/>
            <a:ext cx="6296100" cy="905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Instanciado un objeto Date, podemos aplicar distintos métodos que nos devuelven determinados valores de la misma. </a:t>
            </a:r>
            <a:endParaRPr b="0" i="0" sz="1350" u="none" cap="none" strike="noStrike">
              <a:solidFill>
                <a:schemeClr val="dk1"/>
              </a:solidFill>
              <a:latin typeface="DM Sans"/>
              <a:ea typeface="DM Sans"/>
              <a:cs typeface="DM Sans"/>
              <a:sym typeface="DM Sans"/>
            </a:endParaRPr>
          </a:p>
          <a:p>
            <a:pPr indent="0" lvl="0" marL="0" marR="0" rtl="0" algn="ctr">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ctr">
              <a:lnSpc>
                <a:spcPct val="150000"/>
              </a:lnSpc>
              <a:spcBef>
                <a:spcPts val="1100"/>
              </a:spcBef>
              <a:spcAft>
                <a:spcPts val="11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280" name="Google Shape;280;p44"/>
          <p:cNvPicPr preferRelativeResize="0"/>
          <p:nvPr/>
        </p:nvPicPr>
        <p:blipFill rotWithShape="1">
          <a:blip r:embed="rId4">
            <a:alphaModFix/>
          </a:blip>
          <a:srcRect b="0" l="0" r="0" t="0"/>
          <a:stretch/>
        </p:blipFill>
        <p:spPr>
          <a:xfrm>
            <a:off x="8299425" y="131100"/>
            <a:ext cx="701100" cy="701100"/>
          </a:xfrm>
          <a:prstGeom prst="rect">
            <a:avLst/>
          </a:prstGeom>
          <a:noFill/>
          <a:ln>
            <a:noFill/>
          </a:ln>
        </p:spPr>
      </p:pic>
      <p:sp>
        <p:nvSpPr>
          <p:cNvPr id="281" name="Google Shape;281;p44"/>
          <p:cNvSpPr txBox="1"/>
          <p:nvPr/>
        </p:nvSpPr>
        <p:spPr>
          <a:xfrm>
            <a:off x="5699875" y="3078675"/>
            <a:ext cx="1892400" cy="1060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nos retornará el number que representa el día creado (1 = lunes, 7 = domingo)</a:t>
            </a:r>
            <a:endParaRPr b="0" i="0" sz="1350" u="none" cap="none" strike="noStrike">
              <a:solidFill>
                <a:srgbClr val="000000"/>
              </a:solidFill>
              <a:latin typeface="DM Sans"/>
              <a:ea typeface="DM Sans"/>
              <a:cs typeface="DM Sans"/>
              <a:sym typeface="DM Sans"/>
            </a:endParaRPr>
          </a:p>
        </p:txBody>
      </p:sp>
      <p:sp>
        <p:nvSpPr>
          <p:cNvPr id="282" name="Google Shape;282;p44"/>
          <p:cNvSpPr txBox="1"/>
          <p:nvPr/>
        </p:nvSpPr>
        <p:spPr>
          <a:xfrm>
            <a:off x="1787875" y="2426200"/>
            <a:ext cx="1420200" cy="451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getMonth() </a:t>
            </a:r>
            <a:endParaRPr b="0" i="0" sz="1400" u="none" cap="none" strike="noStrike">
              <a:solidFill>
                <a:srgbClr val="000000"/>
              </a:solidFill>
              <a:latin typeface="Arial"/>
              <a:ea typeface="Arial"/>
              <a:cs typeface="Arial"/>
              <a:sym typeface="Arial"/>
            </a:endParaRPr>
          </a:p>
        </p:txBody>
      </p:sp>
      <p:sp>
        <p:nvSpPr>
          <p:cNvPr id="283" name="Google Shape;283;p44"/>
          <p:cNvSpPr txBox="1"/>
          <p:nvPr/>
        </p:nvSpPr>
        <p:spPr>
          <a:xfrm>
            <a:off x="3559850" y="3143950"/>
            <a:ext cx="2236500" cy="45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nos devolverá el number que representa el año creado</a:t>
            </a:r>
            <a:endParaRPr b="0" i="0" sz="1350" u="none" cap="none" strike="noStrike">
              <a:solidFill>
                <a:srgbClr val="000000"/>
              </a:solidFill>
              <a:latin typeface="DM Sans"/>
              <a:ea typeface="DM Sans"/>
              <a:cs typeface="DM Sans"/>
              <a:sym typeface="DM Sans"/>
            </a:endParaRPr>
          </a:p>
        </p:txBody>
      </p:sp>
      <p:sp>
        <p:nvSpPr>
          <p:cNvPr id="284" name="Google Shape;284;p44"/>
          <p:cNvSpPr txBox="1"/>
          <p:nvPr/>
        </p:nvSpPr>
        <p:spPr>
          <a:xfrm>
            <a:off x="1228775" y="3143950"/>
            <a:ext cx="2068800" cy="1347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nos retornará el number que representa el número de mes (entre 0 y 11), en formato array.</a:t>
            </a:r>
            <a:endParaRPr b="0" i="0" sz="1350" u="none" cap="none" strike="noStrike">
              <a:solidFill>
                <a:srgbClr val="000000"/>
              </a:solidFill>
              <a:latin typeface="DM Sans"/>
              <a:ea typeface="DM Sans"/>
              <a:cs typeface="DM Sans"/>
              <a:sym typeface="DM Sans"/>
            </a:endParaRPr>
          </a:p>
        </p:txBody>
      </p:sp>
      <p:sp>
        <p:nvSpPr>
          <p:cNvPr id="285" name="Google Shape;285;p44"/>
          <p:cNvSpPr txBox="1"/>
          <p:nvPr/>
        </p:nvSpPr>
        <p:spPr>
          <a:xfrm>
            <a:off x="4001150" y="2426200"/>
            <a:ext cx="1353900" cy="451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getFullYear()</a:t>
            </a:r>
            <a:endParaRPr b="0" i="0" sz="1400" u="none" cap="none" strike="noStrike">
              <a:solidFill>
                <a:srgbClr val="000000"/>
              </a:solidFill>
              <a:latin typeface="Arial"/>
              <a:ea typeface="Arial"/>
              <a:cs typeface="Arial"/>
              <a:sym typeface="Arial"/>
            </a:endParaRPr>
          </a:p>
        </p:txBody>
      </p:sp>
      <p:sp>
        <p:nvSpPr>
          <p:cNvPr id="286" name="Google Shape;286;p44"/>
          <p:cNvSpPr txBox="1"/>
          <p:nvPr/>
        </p:nvSpPr>
        <p:spPr>
          <a:xfrm>
            <a:off x="5969125" y="2426200"/>
            <a:ext cx="1353900" cy="451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getDay()</a:t>
            </a:r>
            <a:endParaRPr b="0" i="0" sz="1400" u="none" cap="none" strike="noStrike">
              <a:solidFill>
                <a:srgbClr val="000000"/>
              </a:solidFill>
              <a:latin typeface="Arial"/>
              <a:ea typeface="Arial"/>
              <a:cs typeface="Arial"/>
              <a:sym typeface="Arial"/>
            </a:endParaRPr>
          </a:p>
        </p:txBody>
      </p:sp>
      <p:cxnSp>
        <p:nvCxnSpPr>
          <p:cNvPr id="287" name="Google Shape;287;p44"/>
          <p:cNvCxnSpPr/>
          <p:nvPr/>
        </p:nvCxnSpPr>
        <p:spPr>
          <a:xfrm rot="10800000">
            <a:off x="4678100" y="1953465"/>
            <a:ext cx="0" cy="270000"/>
          </a:xfrm>
          <a:prstGeom prst="straightConnector1">
            <a:avLst/>
          </a:prstGeom>
          <a:noFill/>
          <a:ln cap="flat" cmpd="sng" w="28575">
            <a:solidFill>
              <a:srgbClr val="EAFF6A"/>
            </a:solidFill>
            <a:prstDash val="solid"/>
            <a:round/>
            <a:headEnd len="sm" w="sm" type="none"/>
            <a:tailEnd len="sm" w="sm" type="none"/>
          </a:ln>
        </p:spPr>
      </p:cxnSp>
      <p:cxnSp>
        <p:nvCxnSpPr>
          <p:cNvPr id="288" name="Google Shape;288;p44"/>
          <p:cNvCxnSpPr/>
          <p:nvPr/>
        </p:nvCxnSpPr>
        <p:spPr>
          <a:xfrm>
            <a:off x="2497975" y="2225225"/>
            <a:ext cx="4148100" cy="0"/>
          </a:xfrm>
          <a:prstGeom prst="straightConnector1">
            <a:avLst/>
          </a:prstGeom>
          <a:noFill/>
          <a:ln cap="flat" cmpd="sng" w="19050">
            <a:solidFill>
              <a:srgbClr val="EAFF6A"/>
            </a:solidFill>
            <a:prstDash val="solid"/>
            <a:round/>
            <a:headEnd len="sm" w="sm" type="none"/>
            <a:tailEnd len="sm" w="sm" type="none"/>
          </a:ln>
        </p:spPr>
      </p:cxnSp>
      <p:cxnSp>
        <p:nvCxnSpPr>
          <p:cNvPr id="289" name="Google Shape;289;p44"/>
          <p:cNvCxnSpPr/>
          <p:nvPr/>
        </p:nvCxnSpPr>
        <p:spPr>
          <a:xfrm rot="10800000">
            <a:off x="2497975" y="2223465"/>
            <a:ext cx="0" cy="270000"/>
          </a:xfrm>
          <a:prstGeom prst="straightConnector1">
            <a:avLst/>
          </a:prstGeom>
          <a:noFill/>
          <a:ln cap="flat" cmpd="sng" w="28575">
            <a:solidFill>
              <a:srgbClr val="EAFF6A"/>
            </a:solidFill>
            <a:prstDash val="solid"/>
            <a:round/>
            <a:headEnd len="sm" w="sm" type="none"/>
            <a:tailEnd len="sm" w="sm" type="none"/>
          </a:ln>
        </p:spPr>
      </p:cxnSp>
      <p:cxnSp>
        <p:nvCxnSpPr>
          <p:cNvPr id="290" name="Google Shape;290;p44"/>
          <p:cNvCxnSpPr/>
          <p:nvPr/>
        </p:nvCxnSpPr>
        <p:spPr>
          <a:xfrm rot="10800000">
            <a:off x="4678100" y="2231315"/>
            <a:ext cx="0" cy="270000"/>
          </a:xfrm>
          <a:prstGeom prst="straightConnector1">
            <a:avLst/>
          </a:prstGeom>
          <a:noFill/>
          <a:ln cap="flat" cmpd="sng" w="28575">
            <a:solidFill>
              <a:srgbClr val="EAFF6A"/>
            </a:solidFill>
            <a:prstDash val="solid"/>
            <a:round/>
            <a:headEnd len="sm" w="sm" type="none"/>
            <a:tailEnd len="sm" w="sm" type="none"/>
          </a:ln>
        </p:spPr>
      </p:cxnSp>
      <p:cxnSp>
        <p:nvCxnSpPr>
          <p:cNvPr id="291" name="Google Shape;291;p44"/>
          <p:cNvCxnSpPr/>
          <p:nvPr/>
        </p:nvCxnSpPr>
        <p:spPr>
          <a:xfrm rot="10800000">
            <a:off x="6646075" y="2231315"/>
            <a:ext cx="0" cy="270000"/>
          </a:xfrm>
          <a:prstGeom prst="straightConnector1">
            <a:avLst/>
          </a:prstGeom>
          <a:noFill/>
          <a:ln cap="flat" cmpd="sng" w="28575">
            <a:solidFill>
              <a:srgbClr val="EAFF6A"/>
            </a:solidFill>
            <a:prstDash val="solid"/>
            <a:round/>
            <a:headEnd len="sm" w="sm" type="none"/>
            <a:tailEnd len="sm" w="sm" type="none"/>
          </a:ln>
        </p:spPr>
      </p:cxnSp>
      <p:cxnSp>
        <p:nvCxnSpPr>
          <p:cNvPr id="292" name="Google Shape;292;p44"/>
          <p:cNvCxnSpPr/>
          <p:nvPr/>
        </p:nvCxnSpPr>
        <p:spPr>
          <a:xfrm rot="10800000">
            <a:off x="2497975" y="2877640"/>
            <a:ext cx="0" cy="270000"/>
          </a:xfrm>
          <a:prstGeom prst="straightConnector1">
            <a:avLst/>
          </a:prstGeom>
          <a:noFill/>
          <a:ln cap="flat" cmpd="sng" w="28575">
            <a:solidFill>
              <a:srgbClr val="EAFF6A"/>
            </a:solidFill>
            <a:prstDash val="solid"/>
            <a:round/>
            <a:headEnd len="sm" w="sm" type="none"/>
            <a:tailEnd len="sm" w="sm" type="none"/>
          </a:ln>
        </p:spPr>
      </p:cxnSp>
      <p:cxnSp>
        <p:nvCxnSpPr>
          <p:cNvPr id="293" name="Google Shape;293;p44"/>
          <p:cNvCxnSpPr/>
          <p:nvPr/>
        </p:nvCxnSpPr>
        <p:spPr>
          <a:xfrm rot="10800000">
            <a:off x="4678100" y="2885490"/>
            <a:ext cx="0" cy="270000"/>
          </a:xfrm>
          <a:prstGeom prst="straightConnector1">
            <a:avLst/>
          </a:prstGeom>
          <a:noFill/>
          <a:ln cap="flat" cmpd="sng" w="28575">
            <a:solidFill>
              <a:srgbClr val="EAFF6A"/>
            </a:solidFill>
            <a:prstDash val="solid"/>
            <a:round/>
            <a:headEnd len="sm" w="sm" type="none"/>
            <a:tailEnd len="sm" w="sm" type="none"/>
          </a:ln>
        </p:spPr>
      </p:cxnSp>
      <p:cxnSp>
        <p:nvCxnSpPr>
          <p:cNvPr id="294" name="Google Shape;294;p44"/>
          <p:cNvCxnSpPr/>
          <p:nvPr/>
        </p:nvCxnSpPr>
        <p:spPr>
          <a:xfrm rot="10800000">
            <a:off x="6646075" y="2885490"/>
            <a:ext cx="0" cy="270000"/>
          </a:xfrm>
          <a:prstGeom prst="straightConnector1">
            <a:avLst/>
          </a:prstGeom>
          <a:noFill/>
          <a:ln cap="flat" cmpd="sng" w="28575">
            <a:solidFill>
              <a:srgbClr val="EAFF6A"/>
            </a:solidFill>
            <a:prstDash val="solid"/>
            <a:round/>
            <a:headEnd len="sm" w="sm" type="none"/>
            <a:tailEnd len="sm" w="sm" type="none"/>
          </a:ln>
        </p:spPr>
      </p:cxnSp>
      <p:sp>
        <p:nvSpPr>
          <p:cNvPr id="295" name="Google Shape;295;p44"/>
          <p:cNvSpPr/>
          <p:nvPr/>
        </p:nvSpPr>
        <p:spPr>
          <a:xfrm>
            <a:off x="1950775" y="2520250"/>
            <a:ext cx="1094400" cy="330600"/>
          </a:xfrm>
          <a:prstGeom prst="rect">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4"/>
          <p:cNvSpPr/>
          <p:nvPr/>
        </p:nvSpPr>
        <p:spPr>
          <a:xfrm>
            <a:off x="3995275" y="2528100"/>
            <a:ext cx="1316400" cy="330600"/>
          </a:xfrm>
          <a:prstGeom prst="rect">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4"/>
          <p:cNvSpPr/>
          <p:nvPr/>
        </p:nvSpPr>
        <p:spPr>
          <a:xfrm>
            <a:off x="6098875" y="2528113"/>
            <a:ext cx="1094400" cy="330600"/>
          </a:xfrm>
          <a:prstGeom prst="rect">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nvSpPr>
        <p:spPr>
          <a:xfrm>
            <a:off x="603350" y="765475"/>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2900" u="none" cap="none" strike="noStrike">
                <a:solidFill>
                  <a:schemeClr val="dk1"/>
                </a:solidFill>
                <a:latin typeface="DM Sans"/>
                <a:ea typeface="DM Sans"/>
                <a:cs typeface="DM Sans"/>
                <a:sym typeface="DM Sans"/>
              </a:rPr>
              <a:t>EJEMPLO DE VALOR SINGULAR</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just">
              <a:lnSpc>
                <a:spcPct val="150000"/>
              </a:lnSpc>
              <a:spcBef>
                <a:spcPts val="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just">
              <a:lnSpc>
                <a:spcPct val="150000"/>
              </a:lnSpc>
              <a:spcBef>
                <a:spcPts val="1100"/>
              </a:spcBef>
              <a:spcAft>
                <a:spcPts val="110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p:txBody>
      </p:sp>
      <p:pic>
        <p:nvPicPr>
          <p:cNvPr id="303" name="Google Shape;303;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4" name="Google Shape;304;p45"/>
          <p:cNvPicPr preferRelativeResize="0"/>
          <p:nvPr/>
        </p:nvPicPr>
        <p:blipFill rotWithShape="1">
          <a:blip r:embed="rId4">
            <a:alphaModFix/>
          </a:blip>
          <a:srcRect b="0" l="0" r="0" t="0"/>
          <a:stretch/>
        </p:blipFill>
        <p:spPr>
          <a:xfrm>
            <a:off x="8299425" y="131100"/>
            <a:ext cx="701100" cy="701100"/>
          </a:xfrm>
          <a:prstGeom prst="rect">
            <a:avLst/>
          </a:prstGeom>
          <a:noFill/>
          <a:ln>
            <a:noFill/>
          </a:ln>
        </p:spPr>
      </p:pic>
      <p:graphicFrame>
        <p:nvGraphicFramePr>
          <p:cNvPr id="305" name="Google Shape;305;p45"/>
          <p:cNvGraphicFramePr/>
          <p:nvPr/>
        </p:nvGraphicFramePr>
        <p:xfrm>
          <a:off x="603338" y="1721038"/>
          <a:ext cx="3000000" cy="3000000"/>
        </p:xfrm>
        <a:graphic>
          <a:graphicData uri="http://schemas.openxmlformats.org/drawingml/2006/table">
            <a:tbl>
              <a:tblPr>
                <a:noFill/>
                <a:tableStyleId>{71149BF4-3599-4080-AF23-6D9C1BD00EFB}</a:tableStyleId>
              </a:tblPr>
              <a:tblGrid>
                <a:gridCol w="7937325"/>
              </a:tblGrid>
              <a:tr h="842475">
                <a:tc>
                  <a:txBody>
                    <a:bodyPr/>
                    <a:lstStyle/>
                    <a:p>
                      <a:pPr indent="0" lvl="0" marL="0" marR="0" rtl="0" algn="l">
                        <a:lnSpc>
                          <a:spcPct val="135714"/>
                        </a:lnSpc>
                        <a:spcBef>
                          <a:spcPts val="0"/>
                        </a:spcBef>
                        <a:spcAft>
                          <a:spcPts val="0"/>
                        </a:spcAft>
                        <a:buClr>
                          <a:srgbClr val="000000"/>
                        </a:buClr>
                        <a:buSzPts val="1550"/>
                        <a:buFont typeface="Arial"/>
                        <a:buNone/>
                      </a:pPr>
                      <a:r>
                        <a:rPr lang="es" sz="1550" u="none" cap="none" strike="noStrike">
                          <a:solidFill>
                            <a:srgbClr val="569CD6"/>
                          </a:solidFill>
                          <a:latin typeface="Courier New"/>
                          <a:ea typeface="Courier New"/>
                          <a:cs typeface="Courier New"/>
                          <a:sym typeface="Courier New"/>
                        </a:rPr>
                        <a:t>const</a:t>
                      </a:r>
                      <a:r>
                        <a:rPr lang="es" sz="1550" u="none" cap="none" strike="noStrike">
                          <a:solidFill>
                            <a:srgbClr val="D4D4D4"/>
                          </a:solidFill>
                          <a:latin typeface="Courier New"/>
                          <a:ea typeface="Courier New"/>
                          <a:cs typeface="Courier New"/>
                          <a:sym typeface="Courier New"/>
                        </a:rPr>
                        <a:t> </a:t>
                      </a:r>
                      <a:r>
                        <a:rPr lang="es" sz="1550" u="none" cap="none" strike="noStrike">
                          <a:solidFill>
                            <a:srgbClr val="4FC1FF"/>
                          </a:solidFill>
                          <a:latin typeface="Courier New"/>
                          <a:ea typeface="Courier New"/>
                          <a:cs typeface="Courier New"/>
                          <a:sym typeface="Courier New"/>
                        </a:rPr>
                        <a:t>hoy</a:t>
                      </a:r>
                      <a:r>
                        <a:rPr lang="es" sz="1550" u="none" cap="none" strike="noStrike">
                          <a:solidFill>
                            <a:srgbClr val="D4D4D4"/>
                          </a:solidFill>
                          <a:latin typeface="Courier New"/>
                          <a:ea typeface="Courier New"/>
                          <a:cs typeface="Courier New"/>
                          <a:sym typeface="Courier New"/>
                        </a:rPr>
                        <a:t> = </a:t>
                      </a:r>
                      <a:r>
                        <a:rPr lang="es" sz="1550" u="none" cap="none" strike="noStrike">
                          <a:solidFill>
                            <a:srgbClr val="569CD6"/>
                          </a:solidFill>
                          <a:latin typeface="Courier New"/>
                          <a:ea typeface="Courier New"/>
                          <a:cs typeface="Courier New"/>
                          <a:sym typeface="Courier New"/>
                        </a:rPr>
                        <a:t>new</a:t>
                      </a:r>
                      <a:r>
                        <a:rPr lang="es" sz="1550" u="none" cap="none" strike="noStrike">
                          <a:solidFill>
                            <a:srgbClr val="D4D4D4"/>
                          </a:solidFill>
                          <a:latin typeface="Courier New"/>
                          <a:ea typeface="Courier New"/>
                          <a:cs typeface="Courier New"/>
                          <a:sym typeface="Courier New"/>
                        </a:rPr>
                        <a:t> </a:t>
                      </a:r>
                      <a:r>
                        <a:rPr lang="es" sz="1550" u="none" cap="none" strike="noStrike">
                          <a:solidFill>
                            <a:srgbClr val="4EC9B0"/>
                          </a:solidFill>
                          <a:latin typeface="Courier New"/>
                          <a:ea typeface="Courier New"/>
                          <a:cs typeface="Courier New"/>
                          <a:sym typeface="Courier New"/>
                        </a:rPr>
                        <a:t>Date</a:t>
                      </a:r>
                      <a:r>
                        <a:rPr lang="es" sz="1550" u="none" cap="none" strike="noStrike">
                          <a:solidFill>
                            <a:srgbClr val="D4D4D4"/>
                          </a:solidFill>
                          <a:latin typeface="Courier New"/>
                          <a:ea typeface="Courier New"/>
                          <a:cs typeface="Courier New"/>
                          <a:sym typeface="Courier New"/>
                        </a:rPr>
                        <a:t>(</a:t>
                      </a:r>
                      <a:r>
                        <a:rPr lang="es" sz="1550" u="none" cap="none" strike="noStrike">
                          <a:solidFill>
                            <a:srgbClr val="CE9178"/>
                          </a:solidFill>
                          <a:latin typeface="Courier New"/>
                          <a:ea typeface="Courier New"/>
                          <a:cs typeface="Courier New"/>
                          <a:sym typeface="Courier New"/>
                        </a:rPr>
                        <a:t>"December 17, 2021"</a:t>
                      </a:r>
                      <a:r>
                        <a:rPr lang="es" sz="1550" u="none" cap="none" strike="noStrike">
                          <a:solidFill>
                            <a:srgbClr val="D4D4D4"/>
                          </a:solidFill>
                          <a:latin typeface="Courier New"/>
                          <a:ea typeface="Courier New"/>
                          <a:cs typeface="Courier New"/>
                          <a:sym typeface="Courier New"/>
                        </a:rPr>
                        <a:t>)</a:t>
                      </a:r>
                      <a:endParaRPr sz="15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550"/>
                        <a:buFont typeface="Arial"/>
                        <a:buNone/>
                      </a:pPr>
                      <a:r>
                        <a:t/>
                      </a:r>
                      <a:endParaRPr sz="15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550"/>
                        <a:buFont typeface="Arial"/>
                        <a:buNone/>
                      </a:pPr>
                      <a:r>
                        <a:rPr lang="es" sz="1550" u="none" cap="none" strike="noStrike">
                          <a:solidFill>
                            <a:srgbClr val="9CDCFE"/>
                          </a:solidFill>
                          <a:latin typeface="Courier New"/>
                          <a:ea typeface="Courier New"/>
                          <a:cs typeface="Courier New"/>
                          <a:sym typeface="Courier New"/>
                        </a:rPr>
                        <a:t>console</a:t>
                      </a:r>
                      <a:r>
                        <a:rPr lang="es" sz="1550" u="none" cap="none" strike="noStrike">
                          <a:solidFill>
                            <a:srgbClr val="D4D4D4"/>
                          </a:solidFill>
                          <a:latin typeface="Courier New"/>
                          <a:ea typeface="Courier New"/>
                          <a:cs typeface="Courier New"/>
                          <a:sym typeface="Courier New"/>
                        </a:rPr>
                        <a:t>.</a:t>
                      </a:r>
                      <a:r>
                        <a:rPr lang="es" sz="1550" u="none" cap="none" strike="noStrike">
                          <a:solidFill>
                            <a:srgbClr val="DCDCAA"/>
                          </a:solidFill>
                          <a:latin typeface="Courier New"/>
                          <a:ea typeface="Courier New"/>
                          <a:cs typeface="Courier New"/>
                          <a:sym typeface="Courier New"/>
                        </a:rPr>
                        <a:t>log</a:t>
                      </a:r>
                      <a:r>
                        <a:rPr lang="es" sz="1550" u="none" cap="none" strike="noStrike">
                          <a:solidFill>
                            <a:srgbClr val="D4D4D4"/>
                          </a:solidFill>
                          <a:latin typeface="Courier New"/>
                          <a:ea typeface="Courier New"/>
                          <a:cs typeface="Courier New"/>
                          <a:sym typeface="Courier New"/>
                        </a:rPr>
                        <a:t>(</a:t>
                      </a:r>
                      <a:r>
                        <a:rPr lang="es" sz="1550" u="none" cap="none" strike="noStrike">
                          <a:solidFill>
                            <a:srgbClr val="4FC1FF"/>
                          </a:solidFill>
                          <a:latin typeface="Courier New"/>
                          <a:ea typeface="Courier New"/>
                          <a:cs typeface="Courier New"/>
                          <a:sym typeface="Courier New"/>
                        </a:rPr>
                        <a:t>hoy</a:t>
                      </a:r>
                      <a:r>
                        <a:rPr lang="es" sz="1550" u="none" cap="none" strike="noStrike">
                          <a:solidFill>
                            <a:srgbClr val="D4D4D4"/>
                          </a:solidFill>
                          <a:latin typeface="Courier New"/>
                          <a:ea typeface="Courier New"/>
                          <a:cs typeface="Courier New"/>
                          <a:sym typeface="Courier New"/>
                        </a:rPr>
                        <a:t>.</a:t>
                      </a:r>
                      <a:r>
                        <a:rPr lang="es" sz="1550" u="none" cap="none" strike="noStrike">
                          <a:solidFill>
                            <a:srgbClr val="DCDCAA"/>
                          </a:solidFill>
                          <a:latin typeface="Courier New"/>
                          <a:ea typeface="Courier New"/>
                          <a:cs typeface="Courier New"/>
                          <a:sym typeface="Courier New"/>
                        </a:rPr>
                        <a:t>getFullYear</a:t>
                      </a:r>
                      <a:r>
                        <a:rPr lang="es" sz="1550" u="none" cap="none" strike="noStrike">
                          <a:solidFill>
                            <a:srgbClr val="D4D4D4"/>
                          </a:solidFill>
                          <a:latin typeface="Courier New"/>
                          <a:ea typeface="Courier New"/>
                          <a:cs typeface="Courier New"/>
                          <a:sym typeface="Courier New"/>
                        </a:rPr>
                        <a:t>()) </a:t>
                      </a:r>
                      <a:r>
                        <a:rPr lang="es" sz="1550" u="none" cap="none" strike="noStrike">
                          <a:solidFill>
                            <a:srgbClr val="6A9955"/>
                          </a:solidFill>
                          <a:latin typeface="Courier New"/>
                          <a:ea typeface="Courier New"/>
                          <a:cs typeface="Courier New"/>
                          <a:sym typeface="Courier New"/>
                        </a:rPr>
                        <a:t>// 2021</a:t>
                      </a:r>
                      <a:endParaRPr sz="15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550"/>
                        <a:buFont typeface="Arial"/>
                        <a:buNone/>
                      </a:pPr>
                      <a:r>
                        <a:rPr lang="es" sz="1550" u="none" cap="none" strike="noStrike">
                          <a:solidFill>
                            <a:srgbClr val="9CDCFE"/>
                          </a:solidFill>
                          <a:latin typeface="Courier New"/>
                          <a:ea typeface="Courier New"/>
                          <a:cs typeface="Courier New"/>
                          <a:sym typeface="Courier New"/>
                        </a:rPr>
                        <a:t>console</a:t>
                      </a:r>
                      <a:r>
                        <a:rPr lang="es" sz="1550" u="none" cap="none" strike="noStrike">
                          <a:solidFill>
                            <a:srgbClr val="D4D4D4"/>
                          </a:solidFill>
                          <a:latin typeface="Courier New"/>
                          <a:ea typeface="Courier New"/>
                          <a:cs typeface="Courier New"/>
                          <a:sym typeface="Courier New"/>
                        </a:rPr>
                        <a:t>.</a:t>
                      </a:r>
                      <a:r>
                        <a:rPr lang="es" sz="1550" u="none" cap="none" strike="noStrike">
                          <a:solidFill>
                            <a:srgbClr val="DCDCAA"/>
                          </a:solidFill>
                          <a:latin typeface="Courier New"/>
                          <a:ea typeface="Courier New"/>
                          <a:cs typeface="Courier New"/>
                          <a:sym typeface="Courier New"/>
                        </a:rPr>
                        <a:t>log</a:t>
                      </a:r>
                      <a:r>
                        <a:rPr lang="es" sz="1550" u="none" cap="none" strike="noStrike">
                          <a:solidFill>
                            <a:srgbClr val="D4D4D4"/>
                          </a:solidFill>
                          <a:latin typeface="Courier New"/>
                          <a:ea typeface="Courier New"/>
                          <a:cs typeface="Courier New"/>
                          <a:sym typeface="Courier New"/>
                        </a:rPr>
                        <a:t>(</a:t>
                      </a:r>
                      <a:r>
                        <a:rPr lang="es" sz="1550" u="none" cap="none" strike="noStrike">
                          <a:solidFill>
                            <a:srgbClr val="4FC1FF"/>
                          </a:solidFill>
                          <a:latin typeface="Courier New"/>
                          <a:ea typeface="Courier New"/>
                          <a:cs typeface="Courier New"/>
                          <a:sym typeface="Courier New"/>
                        </a:rPr>
                        <a:t>hoy</a:t>
                      </a:r>
                      <a:r>
                        <a:rPr lang="es" sz="1550" u="none" cap="none" strike="noStrike">
                          <a:solidFill>
                            <a:srgbClr val="D4D4D4"/>
                          </a:solidFill>
                          <a:latin typeface="Courier New"/>
                          <a:ea typeface="Courier New"/>
                          <a:cs typeface="Courier New"/>
                          <a:sym typeface="Courier New"/>
                        </a:rPr>
                        <a:t>.</a:t>
                      </a:r>
                      <a:r>
                        <a:rPr lang="es" sz="1550" u="none" cap="none" strike="noStrike">
                          <a:solidFill>
                            <a:srgbClr val="DCDCAA"/>
                          </a:solidFill>
                          <a:latin typeface="Courier New"/>
                          <a:ea typeface="Courier New"/>
                          <a:cs typeface="Courier New"/>
                          <a:sym typeface="Courier New"/>
                        </a:rPr>
                        <a:t>getMonth</a:t>
                      </a:r>
                      <a:r>
                        <a:rPr lang="es" sz="1550" u="none" cap="none" strike="noStrike">
                          <a:solidFill>
                            <a:srgbClr val="D4D4D4"/>
                          </a:solidFill>
                          <a:latin typeface="Courier New"/>
                          <a:ea typeface="Courier New"/>
                          <a:cs typeface="Courier New"/>
                          <a:sym typeface="Courier New"/>
                        </a:rPr>
                        <a:t>())    </a:t>
                      </a:r>
                      <a:r>
                        <a:rPr lang="es" sz="1550" u="none" cap="none" strike="noStrike">
                          <a:solidFill>
                            <a:srgbClr val="6A9955"/>
                          </a:solidFill>
                          <a:latin typeface="Courier New"/>
                          <a:ea typeface="Courier New"/>
                          <a:cs typeface="Courier New"/>
                          <a:sym typeface="Courier New"/>
                        </a:rPr>
                        <a:t>// 11  (diciembre)</a:t>
                      </a:r>
                      <a:endParaRPr sz="15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550"/>
                        <a:buFont typeface="Arial"/>
                        <a:buNone/>
                      </a:pPr>
                      <a:r>
                        <a:rPr lang="es" sz="1550" u="none" cap="none" strike="noStrike">
                          <a:solidFill>
                            <a:srgbClr val="9CDCFE"/>
                          </a:solidFill>
                          <a:latin typeface="Courier New"/>
                          <a:ea typeface="Courier New"/>
                          <a:cs typeface="Courier New"/>
                          <a:sym typeface="Courier New"/>
                        </a:rPr>
                        <a:t>console</a:t>
                      </a:r>
                      <a:r>
                        <a:rPr lang="es" sz="1550" u="none" cap="none" strike="noStrike">
                          <a:solidFill>
                            <a:srgbClr val="D4D4D4"/>
                          </a:solidFill>
                          <a:latin typeface="Courier New"/>
                          <a:ea typeface="Courier New"/>
                          <a:cs typeface="Courier New"/>
                          <a:sym typeface="Courier New"/>
                        </a:rPr>
                        <a:t>.</a:t>
                      </a:r>
                      <a:r>
                        <a:rPr lang="es" sz="1550" u="none" cap="none" strike="noStrike">
                          <a:solidFill>
                            <a:srgbClr val="DCDCAA"/>
                          </a:solidFill>
                          <a:latin typeface="Courier New"/>
                          <a:ea typeface="Courier New"/>
                          <a:cs typeface="Courier New"/>
                          <a:sym typeface="Courier New"/>
                        </a:rPr>
                        <a:t>log</a:t>
                      </a:r>
                      <a:r>
                        <a:rPr lang="es" sz="1550" u="none" cap="none" strike="noStrike">
                          <a:solidFill>
                            <a:srgbClr val="D4D4D4"/>
                          </a:solidFill>
                          <a:latin typeface="Courier New"/>
                          <a:ea typeface="Courier New"/>
                          <a:cs typeface="Courier New"/>
                          <a:sym typeface="Courier New"/>
                        </a:rPr>
                        <a:t>(</a:t>
                      </a:r>
                      <a:r>
                        <a:rPr lang="es" sz="1550" u="none" cap="none" strike="noStrike">
                          <a:solidFill>
                            <a:srgbClr val="4FC1FF"/>
                          </a:solidFill>
                          <a:latin typeface="Courier New"/>
                          <a:ea typeface="Courier New"/>
                          <a:cs typeface="Courier New"/>
                          <a:sym typeface="Courier New"/>
                        </a:rPr>
                        <a:t>hoy</a:t>
                      </a:r>
                      <a:r>
                        <a:rPr lang="es" sz="1550" u="none" cap="none" strike="noStrike">
                          <a:solidFill>
                            <a:srgbClr val="D4D4D4"/>
                          </a:solidFill>
                          <a:latin typeface="Courier New"/>
                          <a:ea typeface="Courier New"/>
                          <a:cs typeface="Courier New"/>
                          <a:sym typeface="Courier New"/>
                        </a:rPr>
                        <a:t>.</a:t>
                      </a:r>
                      <a:r>
                        <a:rPr lang="es" sz="1550" u="none" cap="none" strike="noStrike">
                          <a:solidFill>
                            <a:srgbClr val="DCDCAA"/>
                          </a:solidFill>
                          <a:latin typeface="Courier New"/>
                          <a:ea typeface="Courier New"/>
                          <a:cs typeface="Courier New"/>
                          <a:sym typeface="Courier New"/>
                        </a:rPr>
                        <a:t>getDay</a:t>
                      </a:r>
                      <a:r>
                        <a:rPr lang="es" sz="1550" u="none" cap="none" strike="noStrike">
                          <a:solidFill>
                            <a:srgbClr val="D4D4D4"/>
                          </a:solidFill>
                          <a:latin typeface="Courier New"/>
                          <a:ea typeface="Courier New"/>
                          <a:cs typeface="Courier New"/>
                          <a:sym typeface="Courier New"/>
                        </a:rPr>
                        <a:t>())      </a:t>
                      </a:r>
                      <a:r>
                        <a:rPr lang="es" sz="1550" u="none" cap="none" strike="noStrike">
                          <a:solidFill>
                            <a:srgbClr val="6A9955"/>
                          </a:solidFill>
                          <a:latin typeface="Courier New"/>
                          <a:ea typeface="Courier New"/>
                          <a:cs typeface="Courier New"/>
                          <a:sym typeface="Courier New"/>
                        </a:rPr>
                        <a:t>// 5  (viernes)</a:t>
                      </a:r>
                      <a:endParaRPr sz="1850" u="none" cap="none" strike="noStrike">
                        <a:solidFill>
                          <a:srgbClr val="569CD6"/>
                        </a:solidFill>
                        <a:latin typeface="Courier New"/>
                        <a:ea typeface="Courier New"/>
                        <a:cs typeface="Courier New"/>
                        <a:sym typeface="Courier New"/>
                      </a:endParaRPr>
                    </a:p>
                  </a:txBody>
                  <a:tcPr marT="91425" marB="91425" marR="91425" marL="91425">
                    <a:solidFill>
                      <a:schemeClr val="dk1"/>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p:nvPr/>
        </p:nvSpPr>
        <p:spPr>
          <a:xfrm>
            <a:off x="1481100" y="1023900"/>
            <a:ext cx="6181800" cy="3095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6"/>
          <p:cNvSpPr txBox="1"/>
          <p:nvPr/>
        </p:nvSpPr>
        <p:spPr>
          <a:xfrm>
            <a:off x="1905000" y="2202300"/>
            <a:ext cx="5372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0" i="0" lang="es" sz="3000" u="none" cap="none" strike="noStrike">
                <a:solidFill>
                  <a:schemeClr val="dk1"/>
                </a:solidFill>
                <a:latin typeface="DM Sans"/>
                <a:ea typeface="DM Sans"/>
                <a:cs typeface="DM Sans"/>
                <a:sym typeface="DM Sans"/>
              </a:rPr>
              <a:t>Presentación</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nvSpPr>
        <p:spPr>
          <a:xfrm>
            <a:off x="1241850" y="959275"/>
            <a:ext cx="66603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2900" u="none" cap="none" strike="noStrike">
                <a:solidFill>
                  <a:schemeClr val="dk1"/>
                </a:solidFill>
                <a:latin typeface="DM Sans"/>
                <a:ea typeface="DM Sans"/>
                <a:cs typeface="DM Sans"/>
                <a:sym typeface="DM Sans"/>
              </a:rPr>
              <a:t>PRESENTACIÓN DEL VALOR SINGULAR</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p:txBody>
      </p:sp>
      <p:pic>
        <p:nvPicPr>
          <p:cNvPr id="317" name="Google Shape;317;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8" name="Google Shape;318;p47"/>
          <p:cNvSpPr txBox="1"/>
          <p:nvPr/>
        </p:nvSpPr>
        <p:spPr>
          <a:xfrm>
            <a:off x="1241850" y="1906300"/>
            <a:ext cx="6660300" cy="2338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La clase también tiene distintos métodos que presentan la fecha </a:t>
            </a:r>
            <a:r>
              <a:rPr b="0" i="0" lang="es" sz="1350" u="none" cap="none" strike="noStrike">
                <a:solidFill>
                  <a:schemeClr val="dk1"/>
                </a:solidFill>
                <a:highlight>
                  <a:srgbClr val="EAFF6A"/>
                </a:highlight>
                <a:latin typeface="DM Sans"/>
                <a:ea typeface="DM Sans"/>
                <a:cs typeface="DM Sans"/>
                <a:sym typeface="DM Sans"/>
              </a:rPr>
              <a:t>con distintos formatos posibles de tipo string. </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Según la utilidad que queramos presentar, podemos optar por alguna de las siguientes opciones, aunque hay más disponibles que pueden investigar en la documentación (</a:t>
            </a:r>
            <a:r>
              <a:rPr b="0" i="0" lang="es" sz="1350" u="sng" cap="none" strike="noStrike">
                <a:solidFill>
                  <a:schemeClr val="hlink"/>
                </a:solidFill>
                <a:latin typeface="DM Sans"/>
                <a:ea typeface="DM Sans"/>
                <a:cs typeface="DM Sans"/>
                <a:sym typeface="DM Sans"/>
                <a:hlinkClick r:id="rId4"/>
              </a:rPr>
              <a:t>Date - JavaScript | MDN</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319" name="Google Shape;319;p47"/>
          <p:cNvPicPr preferRelativeResize="0"/>
          <p:nvPr/>
        </p:nvPicPr>
        <p:blipFill rotWithShape="1">
          <a:blip r:embed="rId5">
            <a:alphaModFix/>
          </a:blip>
          <a:srcRect b="0" l="0" r="0" t="0"/>
          <a:stretch/>
        </p:blipFill>
        <p:spPr>
          <a:xfrm>
            <a:off x="8299425" y="131100"/>
            <a:ext cx="701100" cy="70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nvSpPr>
        <p:spPr>
          <a:xfrm>
            <a:off x="146750" y="832200"/>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2900" u="none" cap="none" strike="noStrike">
                <a:solidFill>
                  <a:schemeClr val="dk1"/>
                </a:solidFill>
                <a:latin typeface="DM Sans"/>
                <a:ea typeface="DM Sans"/>
                <a:cs typeface="DM Sans"/>
                <a:sym typeface="DM Sans"/>
              </a:rPr>
              <a:t>EJEMPLO DE PRESENTACIÓN</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p:txBody>
      </p:sp>
      <p:pic>
        <p:nvPicPr>
          <p:cNvPr id="325" name="Google Shape;325;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26" name="Google Shape;326;p48"/>
          <p:cNvPicPr preferRelativeResize="0"/>
          <p:nvPr/>
        </p:nvPicPr>
        <p:blipFill rotWithShape="1">
          <a:blip r:embed="rId4">
            <a:alphaModFix/>
          </a:blip>
          <a:srcRect b="0" l="0" r="0" t="0"/>
          <a:stretch/>
        </p:blipFill>
        <p:spPr>
          <a:xfrm>
            <a:off x="8299425" y="131100"/>
            <a:ext cx="701100" cy="701100"/>
          </a:xfrm>
          <a:prstGeom prst="rect">
            <a:avLst/>
          </a:prstGeom>
          <a:noFill/>
          <a:ln>
            <a:noFill/>
          </a:ln>
        </p:spPr>
      </p:pic>
      <p:graphicFrame>
        <p:nvGraphicFramePr>
          <p:cNvPr id="327" name="Google Shape;327;p48"/>
          <p:cNvGraphicFramePr/>
          <p:nvPr/>
        </p:nvGraphicFramePr>
        <p:xfrm>
          <a:off x="146738" y="1644288"/>
          <a:ext cx="3000000" cy="3000000"/>
        </p:xfrm>
        <a:graphic>
          <a:graphicData uri="http://schemas.openxmlformats.org/drawingml/2006/table">
            <a:tbl>
              <a:tblPr>
                <a:noFill/>
                <a:tableStyleId>{71149BF4-3599-4080-AF23-6D9C1BD00EFB}</a:tableStyleId>
              </a:tblPr>
              <a:tblGrid>
                <a:gridCol w="8769975"/>
              </a:tblGrid>
              <a:tr h="842475">
                <a:tc>
                  <a:txBody>
                    <a:bodyPr/>
                    <a:lstStyle/>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569CD6"/>
                          </a:solidFill>
                          <a:latin typeface="Courier New"/>
                          <a:ea typeface="Courier New"/>
                          <a:cs typeface="Courier New"/>
                          <a:sym typeface="Courier New"/>
                        </a:rPr>
                        <a:t>const</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FC1FF"/>
                          </a:solidFill>
                          <a:latin typeface="Courier New"/>
                          <a:ea typeface="Courier New"/>
                          <a:cs typeface="Courier New"/>
                          <a:sym typeface="Courier New"/>
                        </a:rPr>
                        <a:t>hoy</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569CD6"/>
                          </a:solidFill>
                          <a:latin typeface="Courier New"/>
                          <a:ea typeface="Courier New"/>
                          <a:cs typeface="Courier New"/>
                          <a:sym typeface="Courier New"/>
                        </a:rPr>
                        <a:t>new</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EC9B0"/>
                          </a:solidFill>
                          <a:latin typeface="Courier New"/>
                          <a:ea typeface="Courier New"/>
                          <a:cs typeface="Courier New"/>
                          <a:sym typeface="Courier New"/>
                        </a:rPr>
                        <a:t>Date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CE9178"/>
                          </a:solidFill>
                          <a:latin typeface="Courier New"/>
                          <a:ea typeface="Courier New"/>
                          <a:cs typeface="Courier New"/>
                          <a:sym typeface="Courier New"/>
                        </a:rPr>
                        <a:t>"December 17, 2021"</a:t>
                      </a:r>
                      <a:r>
                        <a:rPr lang="es" sz="1350" u="none" cap="none" strike="noStrike">
                          <a:solidFill>
                            <a:srgbClr val="D4D4D4"/>
                          </a:solidFill>
                          <a:latin typeface="Courier New"/>
                          <a:ea typeface="Courier New"/>
                          <a:cs typeface="Courier New"/>
                          <a:sym typeface="Courier New"/>
                        </a:rPr>
                        <a:t>)</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9CDCFE"/>
                          </a:solidFill>
                          <a:latin typeface="Courier New"/>
                          <a:ea typeface="Courier New"/>
                          <a:cs typeface="Courier New"/>
                          <a:sym typeface="Courier New"/>
                        </a:rPr>
                        <a:t>console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log</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FC1FF"/>
                          </a:solidFill>
                          <a:latin typeface="Courier New"/>
                          <a:ea typeface="Courier New"/>
                          <a:cs typeface="Courier New"/>
                          <a:sym typeface="Courier New"/>
                        </a:rPr>
                        <a:t>hoy</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toDateString</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6A9955"/>
                          </a:solidFill>
                          <a:latin typeface="Courier New"/>
                          <a:ea typeface="Courier New"/>
                          <a:cs typeface="Courier New"/>
                          <a:sym typeface="Courier New"/>
                        </a:rPr>
                        <a:t>// Fri Dec 17 2021</a:t>
                      </a:r>
                      <a:endParaRPr sz="13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9CDCFE"/>
                          </a:solidFill>
                          <a:latin typeface="Courier New"/>
                          <a:ea typeface="Courier New"/>
                          <a:cs typeface="Courier New"/>
                          <a:sym typeface="Courier New"/>
                        </a:rPr>
                        <a:t>console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log</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FC1FF"/>
                          </a:solidFill>
                          <a:latin typeface="Courier New"/>
                          <a:ea typeface="Courier New"/>
                          <a:cs typeface="Courier New"/>
                          <a:sym typeface="Courier New"/>
                        </a:rPr>
                        <a:t>hoy</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toLocaleString</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6A9955"/>
                          </a:solidFill>
                          <a:latin typeface="Courier New"/>
                          <a:ea typeface="Courier New"/>
                          <a:cs typeface="Courier New"/>
                          <a:sym typeface="Courier New"/>
                        </a:rPr>
                        <a:t>// 17/12/2021 00:00:00</a:t>
                      </a:r>
                      <a:endParaRPr sz="13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9CDCFE"/>
                          </a:solidFill>
                          <a:latin typeface="Courier New"/>
                          <a:ea typeface="Courier New"/>
                          <a:cs typeface="Courier New"/>
                          <a:sym typeface="Courier New"/>
                        </a:rPr>
                        <a:t>console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log</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FC1FF"/>
                          </a:solidFill>
                          <a:latin typeface="Courier New"/>
                          <a:ea typeface="Courier New"/>
                          <a:cs typeface="Courier New"/>
                          <a:sym typeface="Courier New"/>
                        </a:rPr>
                        <a:t>hoy</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toLocaleDateString</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6A9955"/>
                          </a:solidFill>
                          <a:latin typeface="Courier New"/>
                          <a:ea typeface="Courier New"/>
                          <a:cs typeface="Courier New"/>
                          <a:sym typeface="Courier New"/>
                        </a:rPr>
                        <a:t>// 17/12/2021</a:t>
                      </a:r>
                      <a:endParaRPr sz="13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9CDCFE"/>
                          </a:solidFill>
                          <a:latin typeface="Courier New"/>
                          <a:ea typeface="Courier New"/>
                          <a:cs typeface="Courier New"/>
                          <a:sym typeface="Courier New"/>
                        </a:rPr>
                        <a:t>console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log</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FC1FF"/>
                          </a:solidFill>
                          <a:latin typeface="Courier New"/>
                          <a:ea typeface="Courier New"/>
                          <a:cs typeface="Courier New"/>
                          <a:sym typeface="Courier New"/>
                        </a:rPr>
                        <a:t>hoy</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toTimeString</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6A9955"/>
                          </a:solidFill>
                          <a:latin typeface="Courier New"/>
                          <a:ea typeface="Courier New"/>
                          <a:cs typeface="Courier New"/>
                          <a:sym typeface="Courier New"/>
                        </a:rPr>
                        <a:t>// 00:00:00 GMT-0300 (hora estándar de Argentina)</a:t>
                      </a:r>
                      <a:endParaRPr sz="1750" u="none" cap="none" strike="noStrike">
                        <a:solidFill>
                          <a:srgbClr val="569CD6"/>
                        </a:solidFill>
                        <a:latin typeface="Courier New"/>
                        <a:ea typeface="Courier New"/>
                        <a:cs typeface="Courier New"/>
                        <a:sym typeface="Courier New"/>
                      </a:endParaRPr>
                    </a:p>
                  </a:txBody>
                  <a:tcPr marT="91425" marB="91425" marR="91425" marL="91425">
                    <a:solidFill>
                      <a:schemeClr val="dk1"/>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9"/>
          <p:cNvSpPr/>
          <p:nvPr/>
        </p:nvSpPr>
        <p:spPr>
          <a:xfrm>
            <a:off x="1481100" y="1023900"/>
            <a:ext cx="6181800" cy="3095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49"/>
          <p:cNvSpPr txBox="1"/>
          <p:nvPr/>
        </p:nvSpPr>
        <p:spPr>
          <a:xfrm>
            <a:off x="1905000" y="2202300"/>
            <a:ext cx="5372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0" i="0" lang="es" sz="3000" u="none" cap="none" strike="noStrike">
                <a:solidFill>
                  <a:schemeClr val="dk1"/>
                </a:solidFill>
                <a:latin typeface="DM Sans"/>
                <a:ea typeface="DM Sans"/>
                <a:cs typeface="DM Sans"/>
                <a:sym typeface="DM Sans"/>
              </a:rPr>
              <a:t>Diferencias entre fechas</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0"/>
          <p:cNvSpPr txBox="1"/>
          <p:nvPr/>
        </p:nvSpPr>
        <p:spPr>
          <a:xfrm>
            <a:off x="1284750" y="654500"/>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2900" u="none" cap="none" strike="noStrike">
                <a:solidFill>
                  <a:schemeClr val="dk1"/>
                </a:solidFill>
                <a:latin typeface="DM Sans"/>
                <a:ea typeface="DM Sans"/>
                <a:cs typeface="DM Sans"/>
                <a:sym typeface="DM Sans"/>
              </a:rPr>
              <a:t>ALGUNOS PUNTOS IMPORTANTES…</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p:txBody>
      </p:sp>
      <p:pic>
        <p:nvPicPr>
          <p:cNvPr id="339" name="Google Shape;339;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0" name="Google Shape;340;p50"/>
          <p:cNvSpPr txBox="1"/>
          <p:nvPr/>
        </p:nvSpPr>
        <p:spPr>
          <a:xfrm>
            <a:off x="1284750" y="1599000"/>
            <a:ext cx="6574500" cy="2379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Los resultados de las diferencias entre fechas se generan </a:t>
            </a:r>
            <a:r>
              <a:rPr b="0" i="0" lang="es" sz="1350" u="none" cap="none" strike="noStrike">
                <a:solidFill>
                  <a:schemeClr val="dk1"/>
                </a:solidFill>
                <a:highlight>
                  <a:srgbClr val="E0FF00"/>
                </a:highlight>
                <a:latin typeface="DM Sans"/>
                <a:ea typeface="DM Sans"/>
                <a:cs typeface="DM Sans"/>
                <a:sym typeface="DM Sans"/>
              </a:rPr>
              <a:t>en milisegundos</a:t>
            </a:r>
            <a:r>
              <a:rPr b="0" i="0" lang="es"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Si quisiera calcular la diferencia de días entre dos fechas habría que generar cálculos adicionales sobre esta diferencia en milisegundos.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suerte, </a:t>
            </a:r>
            <a:r>
              <a:rPr b="0" i="0" lang="es" sz="1350" u="none" cap="none" strike="noStrike">
                <a:solidFill>
                  <a:schemeClr val="dk1"/>
                </a:solidFill>
                <a:highlight>
                  <a:srgbClr val="E0FF00"/>
                </a:highlight>
                <a:latin typeface="DM Sans"/>
                <a:ea typeface="DM Sans"/>
                <a:cs typeface="DM Sans"/>
                <a:sym typeface="DM Sans"/>
              </a:rPr>
              <a:t>existen librerías que solucionan estos problemas</a:t>
            </a:r>
            <a:r>
              <a:rPr b="0" i="0" lang="es" sz="1350" u="none" cap="none" strike="noStrike">
                <a:solidFill>
                  <a:schemeClr val="dk1"/>
                </a:solidFill>
                <a:latin typeface="DM Sans"/>
                <a:ea typeface="DM Sans"/>
                <a:cs typeface="DM Sans"/>
                <a:sym typeface="DM Sans"/>
              </a:rPr>
              <a:t> de forma eficiente y rápida, pero las trabajaremos en clases posteriores.</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341" name="Google Shape;341;p50"/>
          <p:cNvPicPr preferRelativeResize="0"/>
          <p:nvPr/>
        </p:nvPicPr>
        <p:blipFill rotWithShape="1">
          <a:blip r:embed="rId4">
            <a:alphaModFix/>
          </a:blip>
          <a:srcRect b="0" l="0" r="0" t="0"/>
          <a:stretch/>
        </p:blipFill>
        <p:spPr>
          <a:xfrm>
            <a:off x="8299425" y="131100"/>
            <a:ext cx="701100" cy="701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nvSpPr>
        <p:spPr>
          <a:xfrm>
            <a:off x="1075200" y="971500"/>
            <a:ext cx="80688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2900" u="none" cap="none" strike="noStrike">
                <a:solidFill>
                  <a:schemeClr val="dk1"/>
                </a:solidFill>
                <a:latin typeface="DM Sans"/>
                <a:ea typeface="DM Sans"/>
                <a:cs typeface="DM Sans"/>
                <a:sym typeface="DM Sans"/>
              </a:rPr>
              <a:t>EJEMPLOS DE DIFERENCIAS ENTRE FECHAS</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p:txBody>
      </p:sp>
      <p:pic>
        <p:nvPicPr>
          <p:cNvPr id="347" name="Google Shape;347;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8" name="Google Shape;348;p51"/>
          <p:cNvPicPr preferRelativeResize="0"/>
          <p:nvPr/>
        </p:nvPicPr>
        <p:blipFill rotWithShape="1">
          <a:blip r:embed="rId4">
            <a:alphaModFix/>
          </a:blip>
          <a:srcRect b="0" l="0" r="0" t="0"/>
          <a:stretch/>
        </p:blipFill>
        <p:spPr>
          <a:xfrm>
            <a:off x="8299425" y="131100"/>
            <a:ext cx="701100" cy="701100"/>
          </a:xfrm>
          <a:prstGeom prst="rect">
            <a:avLst/>
          </a:prstGeom>
          <a:noFill/>
          <a:ln>
            <a:noFill/>
          </a:ln>
        </p:spPr>
      </p:pic>
      <p:graphicFrame>
        <p:nvGraphicFramePr>
          <p:cNvPr id="349" name="Google Shape;349;p51"/>
          <p:cNvGraphicFramePr/>
          <p:nvPr/>
        </p:nvGraphicFramePr>
        <p:xfrm>
          <a:off x="1435963" y="1899438"/>
          <a:ext cx="3000000" cy="3000000"/>
        </p:xfrm>
        <a:graphic>
          <a:graphicData uri="http://schemas.openxmlformats.org/drawingml/2006/table">
            <a:tbl>
              <a:tblPr>
                <a:noFill/>
                <a:tableStyleId>{71149BF4-3599-4080-AF23-6D9C1BD00EFB}</a:tableStyleId>
              </a:tblPr>
              <a:tblGrid>
                <a:gridCol w="6272075"/>
              </a:tblGrid>
              <a:tr h="842475">
                <a:tc>
                  <a:txBody>
                    <a:bodyPr/>
                    <a:lstStyle/>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569CD6"/>
                          </a:solidFill>
                          <a:latin typeface="Courier New"/>
                          <a:ea typeface="Courier New"/>
                          <a:cs typeface="Courier New"/>
                          <a:sym typeface="Courier New"/>
                        </a:rPr>
                        <a:t>const</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FC1FF"/>
                          </a:solidFill>
                          <a:latin typeface="Courier New"/>
                          <a:ea typeface="Courier New"/>
                          <a:cs typeface="Courier New"/>
                          <a:sym typeface="Courier New"/>
                        </a:rPr>
                        <a:t>navidad</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569CD6"/>
                          </a:solidFill>
                          <a:latin typeface="Courier New"/>
                          <a:ea typeface="Courier New"/>
                          <a:cs typeface="Courier New"/>
                          <a:sym typeface="Courier New"/>
                        </a:rPr>
                        <a:t>new</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EC9B0"/>
                          </a:solidFill>
                          <a:latin typeface="Courier New"/>
                          <a:ea typeface="Courier New"/>
                          <a:cs typeface="Courier New"/>
                          <a:sym typeface="Courier New"/>
                        </a:rPr>
                        <a:t>Date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CE9178"/>
                          </a:solidFill>
                          <a:latin typeface="Courier New"/>
                          <a:ea typeface="Courier New"/>
                          <a:cs typeface="Courier New"/>
                          <a:sym typeface="Courier New"/>
                        </a:rPr>
                        <a:t>"December 25, 2021"</a:t>
                      </a:r>
                      <a:r>
                        <a:rPr lang="es" sz="1350" u="none" cap="none" strike="noStrike">
                          <a:solidFill>
                            <a:srgbClr val="D4D4D4"/>
                          </a:solidFill>
                          <a:latin typeface="Courier New"/>
                          <a:ea typeface="Courier New"/>
                          <a:cs typeface="Courier New"/>
                          <a:sym typeface="Courier New"/>
                        </a:rPr>
                        <a:t>)</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569CD6"/>
                          </a:solidFill>
                          <a:latin typeface="Courier New"/>
                          <a:ea typeface="Courier New"/>
                          <a:cs typeface="Courier New"/>
                          <a:sym typeface="Courier New"/>
                        </a:rPr>
                        <a:t>const</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FC1FF"/>
                          </a:solidFill>
                          <a:latin typeface="Courier New"/>
                          <a:ea typeface="Courier New"/>
                          <a:cs typeface="Courier New"/>
                          <a:sym typeface="Courier New"/>
                        </a:rPr>
                        <a:t>hoy</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569CD6"/>
                          </a:solidFill>
                          <a:latin typeface="Courier New"/>
                          <a:ea typeface="Courier New"/>
                          <a:cs typeface="Courier New"/>
                          <a:sym typeface="Courier New"/>
                        </a:rPr>
                        <a:t>new</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EC9B0"/>
                          </a:solidFill>
                          <a:latin typeface="Courier New"/>
                          <a:ea typeface="Courier New"/>
                          <a:cs typeface="Courier New"/>
                          <a:sym typeface="Courier New"/>
                        </a:rPr>
                        <a:t>Date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CE9178"/>
                          </a:solidFill>
                          <a:latin typeface="Courier New"/>
                          <a:ea typeface="Courier New"/>
                          <a:cs typeface="Courier New"/>
                          <a:sym typeface="Courier New"/>
                        </a:rPr>
                        <a:t>"December 17, 2021"</a:t>
                      </a:r>
                      <a:r>
                        <a:rPr lang="es" sz="1350" u="none" cap="none" strike="noStrike">
                          <a:solidFill>
                            <a:srgbClr val="D4D4D4"/>
                          </a:solidFill>
                          <a:latin typeface="Courier New"/>
                          <a:ea typeface="Courier New"/>
                          <a:cs typeface="Courier New"/>
                          <a:sym typeface="Courier New"/>
                        </a:rPr>
                        <a:t>)</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9CDCFE"/>
                          </a:solidFill>
                          <a:latin typeface="Courier New"/>
                          <a:ea typeface="Courier New"/>
                          <a:cs typeface="Courier New"/>
                          <a:sym typeface="Courier New"/>
                        </a:rPr>
                        <a:t>console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log</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FC1FF"/>
                          </a:solidFill>
                          <a:latin typeface="Courier New"/>
                          <a:ea typeface="Courier New"/>
                          <a:cs typeface="Courier New"/>
                          <a:sym typeface="Courier New"/>
                        </a:rPr>
                        <a:t>navidad</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4FC1FF"/>
                          </a:solidFill>
                          <a:latin typeface="Courier New"/>
                          <a:ea typeface="Courier New"/>
                          <a:cs typeface="Courier New"/>
                          <a:sym typeface="Courier New"/>
                        </a:rPr>
                        <a:t>hoy</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6A9955"/>
                          </a:solidFill>
                          <a:latin typeface="Courier New"/>
                          <a:ea typeface="Courier New"/>
                          <a:cs typeface="Courier New"/>
                          <a:sym typeface="Courier New"/>
                        </a:rPr>
                        <a:t>// 691200000</a:t>
                      </a:r>
                      <a:endParaRPr sz="13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569CD6"/>
                          </a:solidFill>
                          <a:latin typeface="Courier New"/>
                          <a:ea typeface="Courier New"/>
                          <a:cs typeface="Courier New"/>
                          <a:sym typeface="Courier New"/>
                        </a:rPr>
                        <a:t>const</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FC1FF"/>
                          </a:solidFill>
                          <a:latin typeface="Courier New"/>
                          <a:ea typeface="Courier New"/>
                          <a:cs typeface="Courier New"/>
                          <a:sym typeface="Courier New"/>
                        </a:rPr>
                        <a:t>milisegundosPorDia</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B5CEA8"/>
                          </a:solidFill>
                          <a:latin typeface="Courier New"/>
                          <a:ea typeface="Courier New"/>
                          <a:cs typeface="Courier New"/>
                          <a:sym typeface="Courier New"/>
                        </a:rPr>
                        <a:t>86400000</a:t>
                      </a:r>
                      <a:endParaRPr sz="1350" u="none" cap="none" strike="noStrike">
                        <a:solidFill>
                          <a:srgbClr val="B5CEA8"/>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9CDCFE"/>
                          </a:solidFill>
                          <a:latin typeface="Courier New"/>
                          <a:ea typeface="Courier New"/>
                          <a:cs typeface="Courier New"/>
                          <a:sym typeface="Courier New"/>
                        </a:rPr>
                        <a:t>console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log</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4FC1FF"/>
                          </a:solidFill>
                          <a:latin typeface="Courier New"/>
                          <a:ea typeface="Courier New"/>
                          <a:cs typeface="Courier New"/>
                          <a:sym typeface="Courier New"/>
                        </a:rPr>
                        <a:t>navidad</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4FC1FF"/>
                          </a:solidFill>
                          <a:latin typeface="Courier New"/>
                          <a:ea typeface="Courier New"/>
                          <a:cs typeface="Courier New"/>
                          <a:sym typeface="Courier New"/>
                        </a:rPr>
                        <a:t>hoy</a:t>
                      </a:r>
                      <a:r>
                        <a:rPr lang="es" sz="1350" u="none" cap="none" strike="noStrike">
                          <a:solidFill>
                            <a:srgbClr val="D4D4D4"/>
                          </a:solidFill>
                          <a:latin typeface="Courier New"/>
                          <a:ea typeface="Courier New"/>
                          <a:cs typeface="Courier New"/>
                          <a:sym typeface="Courier New"/>
                        </a:rPr>
                        <a:t> ) / </a:t>
                      </a:r>
                      <a:r>
                        <a:rPr lang="es" sz="1350" u="none" cap="none" strike="noStrike">
                          <a:solidFill>
                            <a:srgbClr val="4FC1FF"/>
                          </a:solidFill>
                          <a:latin typeface="Courier New"/>
                          <a:ea typeface="Courier New"/>
                          <a:cs typeface="Courier New"/>
                          <a:sym typeface="Courier New"/>
                        </a:rPr>
                        <a:t>milisegundosPorDia</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6A9955"/>
                          </a:solidFill>
                          <a:latin typeface="Courier New"/>
                          <a:ea typeface="Courier New"/>
                          <a:cs typeface="Courier New"/>
                          <a:sym typeface="Courier New"/>
                        </a:rPr>
                        <a:t>// 8</a:t>
                      </a:r>
                      <a:endParaRPr sz="1550" u="none" cap="none" strike="noStrike">
                        <a:solidFill>
                          <a:srgbClr val="569CD6"/>
                        </a:solidFill>
                        <a:latin typeface="Courier New"/>
                        <a:ea typeface="Courier New"/>
                        <a:cs typeface="Courier New"/>
                        <a:sym typeface="Courier New"/>
                      </a:endParaRPr>
                    </a:p>
                  </a:txBody>
                  <a:tcPr marT="91425" marB="91425" marR="91425" marL="91425">
                    <a:solidFill>
                      <a:schemeClr val="dk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5"/>
          <p:cNvSpPr txBox="1"/>
          <p:nvPr/>
        </p:nvSpPr>
        <p:spPr>
          <a:xfrm>
            <a:off x="558125" y="1086100"/>
            <a:ext cx="14565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3000" u="none" cap="none" strike="noStrike">
                <a:solidFill>
                  <a:schemeClr val="dk1"/>
                </a:solidFill>
                <a:latin typeface="DM Sans"/>
                <a:ea typeface="DM Sans"/>
                <a:cs typeface="DM Sans"/>
                <a:sym typeface="DM Sans"/>
              </a:rPr>
              <a:t>Math</a:t>
            </a:r>
            <a:endParaRPr b="0" i="0" sz="30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p:txBody>
      </p:sp>
      <p:pic>
        <p:nvPicPr>
          <p:cNvPr id="86" name="Google Shape;86;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7" name="Google Shape;87;p25"/>
          <p:cNvSpPr txBox="1"/>
          <p:nvPr/>
        </p:nvSpPr>
        <p:spPr>
          <a:xfrm>
            <a:off x="386675" y="2033638"/>
            <a:ext cx="4580700" cy="2356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Javascript provee el objeto Math que funciona como un </a:t>
            </a:r>
            <a:r>
              <a:rPr b="0" i="0" lang="es" sz="1350" u="none" cap="none" strike="noStrike">
                <a:solidFill>
                  <a:schemeClr val="dk1"/>
                </a:solidFill>
                <a:highlight>
                  <a:srgbClr val="EAFF6A"/>
                </a:highlight>
                <a:latin typeface="DM Sans"/>
                <a:ea typeface="DM Sans"/>
                <a:cs typeface="DM Sans"/>
                <a:sym typeface="DM Sans"/>
              </a:rPr>
              <a:t>contenedor de herramientas y métodos</a:t>
            </a:r>
            <a:r>
              <a:rPr b="0" i="0" lang="es" sz="1350" u="none" cap="none" strike="noStrike">
                <a:solidFill>
                  <a:schemeClr val="dk1"/>
                </a:solidFill>
                <a:latin typeface="DM Sans"/>
                <a:ea typeface="DM Sans"/>
                <a:cs typeface="DM Sans"/>
                <a:sym typeface="DM Sans"/>
              </a:rPr>
              <a:t> para realizar operaciones matemáticas.</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88" name="Google Shape;88;p25"/>
          <p:cNvPicPr preferRelativeResize="0"/>
          <p:nvPr/>
        </p:nvPicPr>
        <p:blipFill rotWithShape="1">
          <a:blip r:embed="rId4">
            <a:alphaModFix/>
          </a:blip>
          <a:srcRect b="0" l="0" r="0" t="0"/>
          <a:stretch/>
        </p:blipFill>
        <p:spPr>
          <a:xfrm>
            <a:off x="1840350" y="1146825"/>
            <a:ext cx="701100" cy="701100"/>
          </a:xfrm>
          <a:prstGeom prst="rect">
            <a:avLst/>
          </a:prstGeom>
          <a:noFill/>
          <a:ln>
            <a:noFill/>
          </a:ln>
        </p:spPr>
      </p:pic>
      <p:pic>
        <p:nvPicPr>
          <p:cNvPr id="89" name="Google Shape;89;p25"/>
          <p:cNvPicPr preferRelativeResize="0"/>
          <p:nvPr/>
        </p:nvPicPr>
        <p:blipFill rotWithShape="1">
          <a:blip r:embed="rId5">
            <a:alphaModFix/>
          </a:blip>
          <a:srcRect b="0" l="0" r="0" t="0"/>
          <a:stretch/>
        </p:blipFill>
        <p:spPr>
          <a:xfrm>
            <a:off x="5074850" y="1324775"/>
            <a:ext cx="3763000" cy="281861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55" name="Google Shape;355;p52"/>
          <p:cNvPicPr preferRelativeResize="0"/>
          <p:nvPr/>
        </p:nvPicPr>
        <p:blipFill rotWithShape="1">
          <a:blip r:embed="rId4">
            <a:alphaModFix/>
          </a:blip>
          <a:srcRect b="0" l="0" r="0" t="0"/>
          <a:stretch/>
        </p:blipFill>
        <p:spPr>
          <a:xfrm>
            <a:off x="8299425" y="131100"/>
            <a:ext cx="701100" cy="701100"/>
          </a:xfrm>
          <a:prstGeom prst="rect">
            <a:avLst/>
          </a:prstGeom>
          <a:noFill/>
          <a:ln>
            <a:noFill/>
          </a:ln>
        </p:spPr>
      </p:pic>
      <p:graphicFrame>
        <p:nvGraphicFramePr>
          <p:cNvPr id="356" name="Google Shape;356;p52"/>
          <p:cNvGraphicFramePr/>
          <p:nvPr/>
        </p:nvGraphicFramePr>
        <p:xfrm>
          <a:off x="1435963" y="1647513"/>
          <a:ext cx="3000000" cy="3000000"/>
        </p:xfrm>
        <a:graphic>
          <a:graphicData uri="http://schemas.openxmlformats.org/drawingml/2006/table">
            <a:tbl>
              <a:tblPr>
                <a:noFill/>
                <a:tableStyleId>{71149BF4-3599-4080-AF23-6D9C1BD00EFB}</a:tableStyleId>
              </a:tblPr>
              <a:tblGrid>
                <a:gridCol w="6272075"/>
              </a:tblGrid>
              <a:tr h="842475">
                <a:tc>
                  <a:txBody>
                    <a:bodyPr/>
                    <a:lstStyle/>
                    <a:p>
                      <a:pPr indent="0" lvl="0" marL="0" marR="0" rtl="0" algn="l">
                        <a:lnSpc>
                          <a:spcPct val="135714"/>
                        </a:lnSpc>
                        <a:spcBef>
                          <a:spcPts val="0"/>
                        </a:spcBef>
                        <a:spcAft>
                          <a:spcPts val="0"/>
                        </a:spcAft>
                        <a:buClr>
                          <a:srgbClr val="000000"/>
                        </a:buClr>
                        <a:buSzPts val="1250"/>
                        <a:buFont typeface="Arial"/>
                        <a:buNone/>
                      </a:pPr>
                      <a:r>
                        <a:rPr lang="es" sz="1250" u="none" cap="none" strike="noStrike">
                          <a:solidFill>
                            <a:srgbClr val="569CD6"/>
                          </a:solidFill>
                          <a:latin typeface="Courier New"/>
                          <a:ea typeface="Courier New"/>
                          <a:cs typeface="Courier New"/>
                          <a:sym typeface="Courier New"/>
                        </a:rPr>
                        <a:t>const</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4FC1FF"/>
                          </a:solidFill>
                          <a:latin typeface="Courier New"/>
                          <a:ea typeface="Courier New"/>
                          <a:cs typeface="Courier New"/>
                          <a:sym typeface="Courier New"/>
                        </a:rPr>
                        <a:t>inicio</a:t>
                      </a:r>
                      <a:r>
                        <a:rPr lang="es" sz="1250" u="none" cap="none" strike="noStrike">
                          <a:solidFill>
                            <a:srgbClr val="D4D4D4"/>
                          </a:solidFill>
                          <a:latin typeface="Courier New"/>
                          <a:ea typeface="Courier New"/>
                          <a:cs typeface="Courier New"/>
                          <a:sym typeface="Courier New"/>
                        </a:rPr>
                        <a:t> = </a:t>
                      </a:r>
                      <a:r>
                        <a:rPr lang="es" sz="1250" u="none" cap="none" strike="noStrike">
                          <a:solidFill>
                            <a:srgbClr val="569CD6"/>
                          </a:solidFill>
                          <a:latin typeface="Courier New"/>
                          <a:ea typeface="Courier New"/>
                          <a:cs typeface="Courier New"/>
                          <a:sym typeface="Courier New"/>
                        </a:rPr>
                        <a:t>new</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4EC9B0"/>
                          </a:solidFill>
                          <a:latin typeface="Courier New"/>
                          <a:ea typeface="Courier New"/>
                          <a:cs typeface="Courier New"/>
                          <a:sym typeface="Courier New"/>
                        </a:rPr>
                        <a:t>Date</a:t>
                      </a:r>
                      <a:r>
                        <a:rPr lang="es" sz="1250" u="none" cap="none" strike="noStrike">
                          <a:solidFill>
                            <a:srgbClr val="D4D4D4"/>
                          </a:solidFill>
                          <a:latin typeface="Courier New"/>
                          <a:ea typeface="Courier New"/>
                          <a:cs typeface="Courier New"/>
                          <a:sym typeface="Courier New"/>
                        </a:rPr>
                        <a:t>()</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250"/>
                        <a:buFont typeface="Arial"/>
                        <a:buNone/>
                      </a:pPr>
                      <a:r>
                        <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250"/>
                        <a:buFont typeface="Arial"/>
                        <a:buNone/>
                      </a:pPr>
                      <a:r>
                        <a:rPr lang="es" sz="1250" u="none" cap="none" strike="noStrike">
                          <a:solidFill>
                            <a:srgbClr val="C586C0"/>
                          </a:solidFill>
                          <a:latin typeface="Courier New"/>
                          <a:ea typeface="Courier New"/>
                          <a:cs typeface="Courier New"/>
                          <a:sym typeface="Courier New"/>
                        </a:rPr>
                        <a:t>for</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569CD6"/>
                          </a:solidFill>
                          <a:latin typeface="Courier New"/>
                          <a:ea typeface="Courier New"/>
                          <a:cs typeface="Courier New"/>
                          <a:sym typeface="Courier New"/>
                        </a:rPr>
                        <a:t>let</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9CDCFE"/>
                          </a:solidFill>
                          <a:latin typeface="Courier New"/>
                          <a:ea typeface="Courier New"/>
                          <a:cs typeface="Courier New"/>
                          <a:sym typeface="Courier New"/>
                        </a:rPr>
                        <a:t>i</a:t>
                      </a:r>
                      <a:r>
                        <a:rPr lang="es" sz="1250" u="none" cap="none" strike="noStrike">
                          <a:solidFill>
                            <a:srgbClr val="D4D4D4"/>
                          </a:solidFill>
                          <a:latin typeface="Courier New"/>
                          <a:ea typeface="Courier New"/>
                          <a:cs typeface="Courier New"/>
                          <a:sym typeface="Courier New"/>
                        </a:rPr>
                        <a:t> = </a:t>
                      </a:r>
                      <a:r>
                        <a:rPr lang="es" sz="1250" u="none" cap="none" strike="noStrike">
                          <a:solidFill>
                            <a:srgbClr val="B5CEA8"/>
                          </a:solidFill>
                          <a:latin typeface="Courier New"/>
                          <a:ea typeface="Courier New"/>
                          <a:cs typeface="Courier New"/>
                          <a:sym typeface="Courier New"/>
                        </a:rPr>
                        <a:t>0</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9CDCFE"/>
                          </a:solidFill>
                          <a:latin typeface="Courier New"/>
                          <a:ea typeface="Courier New"/>
                          <a:cs typeface="Courier New"/>
                          <a:sym typeface="Courier New"/>
                        </a:rPr>
                        <a:t>i</a:t>
                      </a:r>
                      <a:r>
                        <a:rPr lang="es" sz="1250" u="none" cap="none" strike="noStrike">
                          <a:solidFill>
                            <a:srgbClr val="D4D4D4"/>
                          </a:solidFill>
                          <a:latin typeface="Courier New"/>
                          <a:ea typeface="Courier New"/>
                          <a:cs typeface="Courier New"/>
                          <a:sym typeface="Courier New"/>
                        </a:rPr>
                        <a:t> &lt; </a:t>
                      </a:r>
                      <a:r>
                        <a:rPr lang="es" sz="1250" u="none" cap="none" strike="noStrike">
                          <a:solidFill>
                            <a:srgbClr val="B5CEA8"/>
                          </a:solidFill>
                          <a:latin typeface="Courier New"/>
                          <a:ea typeface="Courier New"/>
                          <a:cs typeface="Courier New"/>
                          <a:sym typeface="Courier New"/>
                        </a:rPr>
                        <a:t>1000</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9CDCFE"/>
                          </a:solidFill>
                          <a:latin typeface="Courier New"/>
                          <a:ea typeface="Courier New"/>
                          <a:cs typeface="Courier New"/>
                          <a:sym typeface="Courier New"/>
                        </a:rPr>
                        <a:t>i</a:t>
                      </a:r>
                      <a:r>
                        <a:rPr lang="es" sz="1250" u="none" cap="none" strike="noStrike">
                          <a:solidFill>
                            <a:srgbClr val="D4D4D4"/>
                          </a:solidFill>
                          <a:latin typeface="Courier New"/>
                          <a:ea typeface="Courier New"/>
                          <a:cs typeface="Courier New"/>
                          <a:sym typeface="Courier New"/>
                        </a:rPr>
                        <a:t>++) {</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250"/>
                        <a:buFont typeface="Arial"/>
                        <a:buNone/>
                      </a:pP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9CDCFE"/>
                          </a:solidFill>
                          <a:latin typeface="Courier New"/>
                          <a:ea typeface="Courier New"/>
                          <a:cs typeface="Courier New"/>
                          <a:sym typeface="Courier New"/>
                        </a:rPr>
                        <a:t>console</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DCDCAA"/>
                          </a:solidFill>
                          <a:latin typeface="Courier New"/>
                          <a:ea typeface="Courier New"/>
                          <a:cs typeface="Courier New"/>
                          <a:sym typeface="Courier New"/>
                        </a:rPr>
                        <a:t>log</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CE9178"/>
                          </a:solidFill>
                          <a:latin typeface="Courier New"/>
                          <a:ea typeface="Courier New"/>
                          <a:cs typeface="Courier New"/>
                          <a:sym typeface="Courier New"/>
                        </a:rPr>
                        <a:t>"haciendo tiempo"</a:t>
                      </a:r>
                      <a:r>
                        <a:rPr lang="es" sz="1250" u="none" cap="none" strike="noStrike">
                          <a:solidFill>
                            <a:srgbClr val="D4D4D4"/>
                          </a:solidFill>
                          <a:latin typeface="Courier New"/>
                          <a:ea typeface="Courier New"/>
                          <a:cs typeface="Courier New"/>
                          <a:sym typeface="Courier New"/>
                        </a:rPr>
                        <a:t>)</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250"/>
                        <a:buFont typeface="Arial"/>
                        <a:buNone/>
                      </a:pPr>
                      <a:r>
                        <a:rPr lang="es" sz="1250" u="none" cap="none" strike="noStrike">
                          <a:solidFill>
                            <a:srgbClr val="D4D4D4"/>
                          </a:solidFill>
                          <a:latin typeface="Courier New"/>
                          <a:ea typeface="Courier New"/>
                          <a:cs typeface="Courier New"/>
                          <a:sym typeface="Courier New"/>
                        </a:rPr>
                        <a:t>}</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250"/>
                        <a:buFont typeface="Arial"/>
                        <a:buNone/>
                      </a:pPr>
                      <a:r>
                        <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250"/>
                        <a:buFont typeface="Arial"/>
                        <a:buNone/>
                      </a:pPr>
                      <a:r>
                        <a:rPr lang="es" sz="1250" u="none" cap="none" strike="noStrike">
                          <a:solidFill>
                            <a:srgbClr val="569CD6"/>
                          </a:solidFill>
                          <a:latin typeface="Courier New"/>
                          <a:ea typeface="Courier New"/>
                          <a:cs typeface="Courier New"/>
                          <a:sym typeface="Courier New"/>
                        </a:rPr>
                        <a:t>const</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4FC1FF"/>
                          </a:solidFill>
                          <a:latin typeface="Courier New"/>
                          <a:ea typeface="Courier New"/>
                          <a:cs typeface="Courier New"/>
                          <a:sym typeface="Courier New"/>
                        </a:rPr>
                        <a:t>final</a:t>
                      </a:r>
                      <a:r>
                        <a:rPr lang="es" sz="1250" u="none" cap="none" strike="noStrike">
                          <a:solidFill>
                            <a:srgbClr val="D4D4D4"/>
                          </a:solidFill>
                          <a:latin typeface="Courier New"/>
                          <a:ea typeface="Courier New"/>
                          <a:cs typeface="Courier New"/>
                          <a:sym typeface="Courier New"/>
                        </a:rPr>
                        <a:t> = </a:t>
                      </a:r>
                      <a:r>
                        <a:rPr lang="es" sz="1250" u="none" cap="none" strike="noStrike">
                          <a:solidFill>
                            <a:srgbClr val="569CD6"/>
                          </a:solidFill>
                          <a:latin typeface="Courier New"/>
                          <a:ea typeface="Courier New"/>
                          <a:cs typeface="Courier New"/>
                          <a:sym typeface="Courier New"/>
                        </a:rPr>
                        <a:t>new</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4EC9B0"/>
                          </a:solidFill>
                          <a:latin typeface="Courier New"/>
                          <a:ea typeface="Courier New"/>
                          <a:cs typeface="Courier New"/>
                          <a:sym typeface="Courier New"/>
                        </a:rPr>
                        <a:t>Date</a:t>
                      </a:r>
                      <a:r>
                        <a:rPr lang="es" sz="1250" u="none" cap="none" strike="noStrike">
                          <a:solidFill>
                            <a:srgbClr val="D4D4D4"/>
                          </a:solidFill>
                          <a:latin typeface="Courier New"/>
                          <a:ea typeface="Courier New"/>
                          <a:cs typeface="Courier New"/>
                          <a:sym typeface="Courier New"/>
                        </a:rPr>
                        <a:t>()</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250"/>
                        <a:buFont typeface="Arial"/>
                        <a:buNone/>
                      </a:pPr>
                      <a:r>
                        <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250"/>
                        <a:buFont typeface="Arial"/>
                        <a:buNone/>
                      </a:pPr>
                      <a:r>
                        <a:rPr lang="es" sz="1250" u="none" cap="none" strike="noStrike">
                          <a:solidFill>
                            <a:srgbClr val="9CDCFE"/>
                          </a:solidFill>
                          <a:latin typeface="Courier New"/>
                          <a:ea typeface="Courier New"/>
                          <a:cs typeface="Courier New"/>
                          <a:sym typeface="Courier New"/>
                        </a:rPr>
                        <a:t>console</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DCDCAA"/>
                          </a:solidFill>
                          <a:latin typeface="Courier New"/>
                          <a:ea typeface="Courier New"/>
                          <a:cs typeface="Courier New"/>
                          <a:sym typeface="Courier New"/>
                        </a:rPr>
                        <a:t>log</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CE9178"/>
                          </a:solidFill>
                          <a:latin typeface="Courier New"/>
                          <a:ea typeface="Courier New"/>
                          <a:cs typeface="Courier New"/>
                          <a:sym typeface="Courier New"/>
                        </a:rPr>
                        <a:t>"El proceso tardó: "</a:t>
                      </a:r>
                      <a:r>
                        <a:rPr lang="es" sz="1250" u="none" cap="none" strike="noStrike">
                          <a:solidFill>
                            <a:srgbClr val="D4D4D4"/>
                          </a:solidFill>
                          <a:latin typeface="Courier New"/>
                          <a:ea typeface="Courier New"/>
                          <a:cs typeface="Courier New"/>
                          <a:sym typeface="Courier New"/>
                        </a:rPr>
                        <a:t> + (</a:t>
                      </a:r>
                      <a:r>
                        <a:rPr lang="es" sz="1250" u="none" cap="none" strike="noStrike">
                          <a:solidFill>
                            <a:srgbClr val="4FC1FF"/>
                          </a:solidFill>
                          <a:latin typeface="Courier New"/>
                          <a:ea typeface="Courier New"/>
                          <a:cs typeface="Courier New"/>
                          <a:sym typeface="Courier New"/>
                        </a:rPr>
                        <a:t>final</a:t>
                      </a:r>
                      <a:r>
                        <a:rPr lang="es" sz="1250" u="none" cap="none" strike="noStrike">
                          <a:solidFill>
                            <a:srgbClr val="D4D4D4"/>
                          </a:solidFill>
                          <a:latin typeface="Courier New"/>
                          <a:ea typeface="Courier New"/>
                          <a:cs typeface="Courier New"/>
                          <a:sym typeface="Courier New"/>
                        </a:rPr>
                        <a:t> - </a:t>
                      </a:r>
                      <a:r>
                        <a:rPr lang="es" sz="1250" u="none" cap="none" strike="noStrike">
                          <a:solidFill>
                            <a:srgbClr val="4FC1FF"/>
                          </a:solidFill>
                          <a:latin typeface="Courier New"/>
                          <a:ea typeface="Courier New"/>
                          <a:cs typeface="Courier New"/>
                          <a:sym typeface="Courier New"/>
                        </a:rPr>
                        <a:t>inicio</a:t>
                      </a:r>
                      <a:r>
                        <a:rPr lang="es" sz="1250" u="none" cap="none" strike="noStrike">
                          <a:solidFill>
                            <a:srgbClr val="D4D4D4"/>
                          </a:solidFill>
                          <a:latin typeface="Courier New"/>
                          <a:ea typeface="Courier New"/>
                          <a:cs typeface="Courier New"/>
                          <a:sym typeface="Courier New"/>
                        </a:rPr>
                        <a:t>) + </a:t>
                      </a:r>
                      <a:r>
                        <a:rPr lang="es" sz="1250" u="none" cap="none" strike="noStrike">
                          <a:solidFill>
                            <a:srgbClr val="CE9178"/>
                          </a:solidFill>
                          <a:latin typeface="Courier New"/>
                          <a:ea typeface="Courier New"/>
                          <a:cs typeface="Courier New"/>
                          <a:sym typeface="Courier New"/>
                        </a:rPr>
                        <a:t>" milisegundos"</a:t>
                      </a:r>
                      <a:r>
                        <a:rPr lang="es" sz="1250" u="none" cap="none" strike="noStrike">
                          <a:solidFill>
                            <a:srgbClr val="D4D4D4"/>
                          </a:solidFill>
                          <a:latin typeface="Courier New"/>
                          <a:ea typeface="Courier New"/>
                          <a:cs typeface="Courier New"/>
                          <a:sym typeface="Courier New"/>
                        </a:rPr>
                        <a:t>)</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250"/>
                        <a:buFont typeface="Arial"/>
                        <a:buNone/>
                      </a:pPr>
                      <a:r>
                        <a:rPr lang="es" sz="1250" u="none" cap="none" strike="noStrike">
                          <a:solidFill>
                            <a:srgbClr val="6A9955"/>
                          </a:solidFill>
                          <a:latin typeface="Courier New"/>
                          <a:ea typeface="Courier New"/>
                          <a:cs typeface="Courier New"/>
                          <a:sym typeface="Courier New"/>
                        </a:rPr>
                        <a:t>// El proceso tardó: 396 milisegundos</a:t>
                      </a:r>
                      <a:endParaRPr sz="1450" u="none" cap="none" strike="noStrike">
                        <a:solidFill>
                          <a:srgbClr val="569CD6"/>
                        </a:solidFill>
                        <a:latin typeface="Courier New"/>
                        <a:ea typeface="Courier New"/>
                        <a:cs typeface="Courier New"/>
                        <a:sym typeface="Courier New"/>
                      </a:endParaRPr>
                    </a:p>
                  </a:txBody>
                  <a:tcPr marT="91425" marB="91425" marR="91425" marL="91425">
                    <a:solidFill>
                      <a:schemeClr val="dk1"/>
                    </a:solidFill>
                  </a:tcPr>
                </a:tc>
              </a:tr>
            </a:tbl>
          </a:graphicData>
        </a:graphic>
      </p:graphicFrame>
      <p:sp>
        <p:nvSpPr>
          <p:cNvPr id="357" name="Google Shape;357;p52"/>
          <p:cNvSpPr txBox="1"/>
          <p:nvPr/>
        </p:nvSpPr>
        <p:spPr>
          <a:xfrm>
            <a:off x="943428" y="889313"/>
            <a:ext cx="8057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2900" u="none" cap="none" strike="noStrike">
                <a:solidFill>
                  <a:schemeClr val="dk1"/>
                </a:solidFill>
                <a:latin typeface="DM Sans"/>
                <a:ea typeface="DM Sans"/>
                <a:cs typeface="DM Sans"/>
                <a:sym typeface="DM Sans"/>
              </a:rPr>
              <a:t>EJEMPLOS DE DIFERENCIAS ENTRE FECHAS</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chemeClr val="dk1"/>
              </a:buClr>
              <a:buSzPts val="1100"/>
              <a:buFont typeface="Arial"/>
              <a:buNone/>
            </a:pPr>
            <a:r>
              <a:t/>
            </a:r>
            <a:endParaRPr b="0" i="0" sz="2900" u="none" cap="none" strike="noStrik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grpSp>
        <p:nvGrpSpPr>
          <p:cNvPr id="362" name="Google Shape;362;p53"/>
          <p:cNvGrpSpPr/>
          <p:nvPr/>
        </p:nvGrpSpPr>
        <p:grpSpPr>
          <a:xfrm>
            <a:off x="457372" y="468290"/>
            <a:ext cx="431074" cy="431074"/>
            <a:chOff x="473351" y="619523"/>
            <a:chExt cx="738900" cy="738900"/>
          </a:xfrm>
        </p:grpSpPr>
        <p:sp>
          <p:nvSpPr>
            <p:cNvPr id="363" name="Google Shape;363;p5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4" name="Google Shape;364;p53" title="ícono de repas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65" name="Google Shape;365;p53"/>
          <p:cNvSpPr txBox="1"/>
          <p:nvPr/>
        </p:nvSpPr>
        <p:spPr>
          <a:xfrm>
            <a:off x="457375" y="101285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Material Complementario</a:t>
            </a:r>
            <a:endParaRPr b="1" i="0" sz="3500" u="none" cap="none" strike="noStrike">
              <a:solidFill>
                <a:srgbClr val="EAFF6A"/>
              </a:solidFill>
              <a:latin typeface="DM Sans"/>
              <a:ea typeface="DM Sans"/>
              <a:cs typeface="DM Sans"/>
              <a:sym typeface="DM Sans"/>
            </a:endParaRPr>
          </a:p>
        </p:txBody>
      </p:sp>
      <p:sp>
        <p:nvSpPr>
          <p:cNvPr id="366" name="Google Shape;366;p53"/>
          <p:cNvSpPr txBox="1"/>
          <p:nvPr/>
        </p:nvSpPr>
        <p:spPr>
          <a:xfrm>
            <a:off x="525575" y="1795925"/>
            <a:ext cx="3834600" cy="165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En este material abordamos:</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AFF6A"/>
              </a:buClr>
              <a:buSzPts val="1350"/>
              <a:buFont typeface="Helvetica Neue"/>
              <a:buChar char="✓"/>
            </a:pPr>
            <a:r>
              <a:rPr b="0" i="0" lang="es" sz="1350" u="none" cap="none" strike="noStrike">
                <a:solidFill>
                  <a:schemeClr val="lt1"/>
                </a:solidFill>
                <a:latin typeface="DM Sans"/>
                <a:ea typeface="DM Sans"/>
                <a:cs typeface="DM Sans"/>
                <a:sym typeface="DM Sans"/>
              </a:rPr>
              <a:t>Objeto Math: Propiedades y métodos.</a:t>
            </a:r>
            <a:endParaRPr b="0" i="0" sz="1350" u="none" cap="none" strike="noStrike">
              <a:solidFill>
                <a:schemeClr val="lt1"/>
              </a:solidFill>
              <a:latin typeface="DM Sans"/>
              <a:ea typeface="DM Sans"/>
              <a:cs typeface="DM Sans"/>
              <a:sym typeface="DM Sans"/>
            </a:endParaRPr>
          </a:p>
          <a:p>
            <a:pPr indent="0" lvl="0" marL="457200" marR="0" rtl="0" algn="l">
              <a:lnSpc>
                <a:spcPct val="10000"/>
              </a:lnSpc>
              <a:spcBef>
                <a:spcPts val="8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8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Clase Date: Constructor, Valor, Presentación y Diferencias entre fechas</a:t>
            </a:r>
            <a:endParaRPr b="0" i="0" sz="1350" u="none" cap="none" strike="noStrike">
              <a:solidFill>
                <a:schemeClr val="lt1"/>
              </a:solidFill>
              <a:latin typeface="DM Sans"/>
              <a:ea typeface="DM Sans"/>
              <a:cs typeface="DM Sans"/>
              <a:sym typeface="DM Sans"/>
            </a:endParaRPr>
          </a:p>
        </p:txBody>
      </p:sp>
      <p:sp>
        <p:nvSpPr>
          <p:cNvPr id="367" name="Google Shape;367;p5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REPASO</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54"/>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373" name="Google Shape;373;p54"/>
          <p:cNvSpPr txBox="1"/>
          <p:nvPr/>
        </p:nvSpPr>
        <p:spPr>
          <a:xfrm>
            <a:off x="2180400" y="2623175"/>
            <a:ext cx="4783200" cy="2179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23850" lvl="0" marL="457200" marR="0" rtl="0" algn="ctr">
              <a:lnSpc>
                <a:spcPct val="100000"/>
              </a:lnSpc>
              <a:spcBef>
                <a:spcPts val="0"/>
              </a:spcBef>
              <a:spcAft>
                <a:spcPts val="0"/>
              </a:spcAft>
              <a:buClr>
                <a:srgbClr val="E0FF00"/>
              </a:buClr>
              <a:buSzPts val="1500"/>
              <a:buFont typeface="Helvetica Neue Light"/>
              <a:buChar char="-"/>
            </a:pPr>
            <a:r>
              <a:rPr b="0" i="0" lang="es" sz="1500" u="none" cap="none" strike="noStrike">
                <a:solidFill>
                  <a:srgbClr val="E0FF00"/>
                </a:solidFill>
                <a:latin typeface="Helvetica Neue Light"/>
                <a:ea typeface="Helvetica Neue Light"/>
                <a:cs typeface="Helvetica Neue Light"/>
                <a:sym typeface="Helvetica Neue Light"/>
              </a:rPr>
              <a:t>Objeto Math: Propiedades y métodos.</a:t>
            </a:r>
            <a:endParaRPr b="0" i="0" sz="1500" u="none" cap="none" strike="noStrike">
              <a:solidFill>
                <a:srgbClr val="E0FF00"/>
              </a:solidFill>
              <a:latin typeface="Helvetica Neue Light"/>
              <a:ea typeface="Helvetica Neue Light"/>
              <a:cs typeface="Helvetica Neue Light"/>
              <a:sym typeface="Helvetica Neue Light"/>
            </a:endParaRPr>
          </a:p>
          <a:p>
            <a:pPr indent="-323850" lvl="0" marL="457200" marR="0" rtl="0" algn="ctr">
              <a:lnSpc>
                <a:spcPct val="100000"/>
              </a:lnSpc>
              <a:spcBef>
                <a:spcPts val="0"/>
              </a:spcBef>
              <a:spcAft>
                <a:spcPts val="0"/>
              </a:spcAft>
              <a:buClr>
                <a:srgbClr val="E0FF00"/>
              </a:buClr>
              <a:buSzPts val="1500"/>
              <a:buFont typeface="Helvetica Neue Light"/>
              <a:buChar char="-"/>
            </a:pPr>
            <a:r>
              <a:rPr b="0" i="0" lang="es" sz="1500" u="none" cap="none" strike="noStrike">
                <a:solidFill>
                  <a:srgbClr val="E0FF00"/>
                </a:solidFill>
                <a:latin typeface="Helvetica Neue Light"/>
                <a:ea typeface="Helvetica Neue Light"/>
                <a:cs typeface="Helvetica Neue Light"/>
                <a:sym typeface="Helvetica Neue Light"/>
              </a:rPr>
              <a:t>Clase Date: Constructor, Valor, Presentación y Diferencias entre fechas.</a:t>
            </a:r>
            <a:endParaRPr b="0" i="0" sz="15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6"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pSp>
        <p:nvGrpSpPr>
          <p:cNvPr id="94" name="Google Shape;94;p26"/>
          <p:cNvGrpSpPr/>
          <p:nvPr/>
        </p:nvGrpSpPr>
        <p:grpSpPr>
          <a:xfrm>
            <a:off x="457338" y="468286"/>
            <a:ext cx="431100" cy="431100"/>
            <a:chOff x="4616400" y="1950761"/>
            <a:chExt cx="431100" cy="431100"/>
          </a:xfrm>
        </p:grpSpPr>
        <p:sp>
          <p:nvSpPr>
            <p:cNvPr id="95" name="Google Shape;95;p26"/>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 name="Google Shape;96;p26"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97" name="Google Shape;97;p26"/>
          <p:cNvSpPr txBox="1"/>
          <p:nvPr/>
        </p:nvSpPr>
        <p:spPr>
          <a:xfrm>
            <a:off x="457350" y="1820575"/>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El </a:t>
            </a:r>
            <a:r>
              <a:rPr b="0" i="0" lang="es" sz="2500" u="none" cap="none" strike="noStrike">
                <a:solidFill>
                  <a:srgbClr val="EAFF6A"/>
                </a:solidFill>
                <a:latin typeface="DM Sans"/>
                <a:ea typeface="DM Sans"/>
                <a:cs typeface="DM Sans"/>
                <a:sym typeface="DM Sans"/>
              </a:rPr>
              <a:t>objeto Math</a:t>
            </a:r>
            <a:r>
              <a:rPr b="0" i="0" lang="es" sz="2500" u="none" cap="none" strike="noStrike">
                <a:solidFill>
                  <a:schemeClr val="lt1"/>
                </a:solidFill>
                <a:latin typeface="DM Sans"/>
                <a:ea typeface="DM Sans"/>
                <a:cs typeface="DM Sans"/>
                <a:sym typeface="DM Sans"/>
              </a:rPr>
              <a:t> contiene una serie de métodos que nos permiten realizar algunas </a:t>
            </a:r>
            <a:r>
              <a:rPr b="0" i="0" lang="es" sz="2500" u="none" cap="none" strike="noStrike">
                <a:solidFill>
                  <a:srgbClr val="EAFF6A"/>
                </a:solidFill>
                <a:latin typeface="DM Sans"/>
                <a:ea typeface="DM Sans"/>
                <a:cs typeface="DM Sans"/>
                <a:sym typeface="DM Sans"/>
              </a:rPr>
              <a:t>operaciones matemáticas más complejas. </a:t>
            </a:r>
            <a:endParaRPr b="0" i="0" sz="2500" u="none" cap="none" strike="noStrike">
              <a:solidFill>
                <a:srgbClr val="EAFF6A"/>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DM Sans"/>
                <a:ea typeface="DM Sans"/>
                <a:cs typeface="DM Sans"/>
                <a:sym typeface="DM Sans"/>
              </a:rPr>
              <a:t>Veremos a continuación algunas de las funciones que se desprenden de este objeto, aunque el repertorio completo lo pueden ver en su documentación: </a:t>
            </a:r>
            <a:r>
              <a:rPr b="0" i="0" lang="es" sz="2500" u="sng" cap="none" strike="noStrike">
                <a:solidFill>
                  <a:schemeClr val="hlink"/>
                </a:solidFill>
                <a:latin typeface="DM Sans"/>
                <a:ea typeface="DM Sans"/>
                <a:cs typeface="DM Sans"/>
                <a:sym typeface="DM Sans"/>
                <a:hlinkClick r:id="rId4"/>
              </a:rPr>
              <a:t>Math - JavaScript | MDN</a:t>
            </a:r>
            <a:endParaRPr b="0" i="0" sz="2500" u="none" cap="none" strike="noStrike">
              <a:solidFill>
                <a:schemeClr val="lt1"/>
              </a:solidFill>
              <a:latin typeface="DM Sans"/>
              <a:ea typeface="DM Sans"/>
              <a:cs typeface="DM Sans"/>
              <a:sym typeface="DM Sans"/>
            </a:endParaRPr>
          </a:p>
        </p:txBody>
      </p:sp>
      <p:sp>
        <p:nvSpPr>
          <p:cNvPr id="98" name="Google Shape;98;p26"/>
          <p:cNvSpPr txBox="1"/>
          <p:nvPr/>
        </p:nvSpPr>
        <p:spPr>
          <a:xfrm>
            <a:off x="501450" y="108166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Math</a:t>
            </a:r>
            <a:endParaRPr b="1" i="0" sz="4000" u="none" cap="none" strike="noStrike">
              <a:solidFill>
                <a:srgbClr val="EAFF6A"/>
              </a:solidFill>
              <a:latin typeface="DM Sans"/>
              <a:ea typeface="DM Sans"/>
              <a:cs typeface="DM Sans"/>
              <a:sym typeface="DM Sans"/>
            </a:endParaRPr>
          </a:p>
        </p:txBody>
      </p:sp>
      <p:sp>
        <p:nvSpPr>
          <p:cNvPr id="99" name="Google Shape;99;p2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7"/>
          <p:cNvSpPr/>
          <p:nvPr/>
        </p:nvSpPr>
        <p:spPr>
          <a:xfrm>
            <a:off x="1481100" y="1023900"/>
            <a:ext cx="6181800" cy="3095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7"/>
          <p:cNvSpPr txBox="1"/>
          <p:nvPr/>
        </p:nvSpPr>
        <p:spPr>
          <a:xfrm>
            <a:off x="1905000" y="2202300"/>
            <a:ext cx="5372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0" i="0" lang="es" sz="3000" u="none" cap="none" strike="noStrike">
                <a:solidFill>
                  <a:schemeClr val="dk1"/>
                </a:solidFill>
                <a:latin typeface="DM Sans"/>
                <a:ea typeface="DM Sans"/>
                <a:cs typeface="DM Sans"/>
                <a:sym typeface="DM Sans"/>
              </a:rPr>
              <a:t>Propiedades</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1" name="Google Shape;111;p28"/>
          <p:cNvSpPr txBox="1"/>
          <p:nvPr/>
        </p:nvSpPr>
        <p:spPr>
          <a:xfrm>
            <a:off x="890825" y="1724000"/>
            <a:ext cx="6677100" cy="150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Se puede acceder a algunas constantes matemáticas a través del objeto Math, como pueden ser el número PI o la constante de Euler:</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11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112" name="Google Shape;112;p28"/>
          <p:cNvPicPr preferRelativeResize="0"/>
          <p:nvPr/>
        </p:nvPicPr>
        <p:blipFill rotWithShape="1">
          <a:blip r:embed="rId4">
            <a:alphaModFix/>
          </a:blip>
          <a:srcRect b="0" l="0" r="0" t="0"/>
          <a:stretch/>
        </p:blipFill>
        <p:spPr>
          <a:xfrm>
            <a:off x="8259000" y="107425"/>
            <a:ext cx="701100" cy="701100"/>
          </a:xfrm>
          <a:prstGeom prst="rect">
            <a:avLst/>
          </a:prstGeom>
          <a:noFill/>
          <a:ln>
            <a:noFill/>
          </a:ln>
        </p:spPr>
      </p:pic>
      <p:graphicFrame>
        <p:nvGraphicFramePr>
          <p:cNvPr id="113" name="Google Shape;113;p28"/>
          <p:cNvGraphicFramePr/>
          <p:nvPr/>
        </p:nvGraphicFramePr>
        <p:xfrm>
          <a:off x="952500" y="2690125"/>
          <a:ext cx="3000000" cy="3000000"/>
        </p:xfrm>
        <a:graphic>
          <a:graphicData uri="http://schemas.openxmlformats.org/drawingml/2006/table">
            <a:tbl>
              <a:tblPr>
                <a:noFill/>
                <a:tableStyleId>{71149BF4-3599-4080-AF23-6D9C1BD00EFB}</a:tableStyleId>
              </a:tblPr>
              <a:tblGrid>
                <a:gridCol w="6356100"/>
              </a:tblGrid>
              <a:tr h="847425">
                <a:tc>
                  <a:txBody>
                    <a:bodyPr/>
                    <a:lstStyle/>
                    <a:p>
                      <a:pPr indent="0" lvl="0" marL="0" marR="0" rtl="0" algn="l">
                        <a:lnSpc>
                          <a:spcPct val="135714"/>
                        </a:lnSpc>
                        <a:spcBef>
                          <a:spcPts val="0"/>
                        </a:spcBef>
                        <a:spcAft>
                          <a:spcPts val="0"/>
                        </a:spcAft>
                        <a:buClr>
                          <a:schemeClr val="dk1"/>
                        </a:buClr>
                        <a:buSzPts val="1100"/>
                        <a:buFont typeface="Arial"/>
                        <a:buNone/>
                      </a:pPr>
                      <a:r>
                        <a:rPr lang="es" sz="1850" u="none" cap="none" strike="noStrike">
                          <a:solidFill>
                            <a:srgbClr val="9CDCFE"/>
                          </a:solidFill>
                          <a:latin typeface="Courier New"/>
                          <a:ea typeface="Courier New"/>
                          <a:cs typeface="Courier New"/>
                          <a:sym typeface="Courier New"/>
                        </a:rPr>
                        <a:t>console</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DCDCAA"/>
                          </a:solidFill>
                          <a:latin typeface="Courier New"/>
                          <a:ea typeface="Courier New"/>
                          <a:cs typeface="Courier New"/>
                          <a:sym typeface="Courier New"/>
                        </a:rPr>
                        <a:t>log</a:t>
                      </a:r>
                      <a:r>
                        <a:rPr lang="es" sz="1850" u="none" cap="none" strike="noStrike">
                          <a:solidFill>
                            <a:srgbClr val="D4D4D4"/>
                          </a:solidFill>
                          <a:latin typeface="Courier New"/>
                          <a:ea typeface="Courier New"/>
                          <a:cs typeface="Courier New"/>
                          <a:sym typeface="Courier New"/>
                        </a:rPr>
                        <a:t>( </a:t>
                      </a:r>
                      <a:r>
                        <a:rPr lang="es" sz="1850" u="none" cap="none" strike="noStrike">
                          <a:solidFill>
                            <a:srgbClr val="9CDCFE"/>
                          </a:solidFill>
                          <a:latin typeface="Courier New"/>
                          <a:ea typeface="Courier New"/>
                          <a:cs typeface="Courier New"/>
                          <a:sym typeface="Courier New"/>
                        </a:rPr>
                        <a:t>Math</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4FC1FF"/>
                          </a:solidFill>
                          <a:latin typeface="Courier New"/>
                          <a:ea typeface="Courier New"/>
                          <a:cs typeface="Courier New"/>
                          <a:sym typeface="Courier New"/>
                        </a:rPr>
                        <a:t>E</a:t>
                      </a:r>
                      <a:r>
                        <a:rPr lang="es" sz="1850" u="none" cap="none" strike="noStrike">
                          <a:solidFill>
                            <a:srgbClr val="D4D4D4"/>
                          </a:solidFill>
                          <a:latin typeface="Courier New"/>
                          <a:ea typeface="Courier New"/>
                          <a:cs typeface="Courier New"/>
                          <a:sym typeface="Courier New"/>
                        </a:rPr>
                        <a:t> ) </a:t>
                      </a:r>
                      <a:r>
                        <a:rPr lang="es" sz="1850" u="none" cap="none" strike="noStrike">
                          <a:solidFill>
                            <a:srgbClr val="6A9955"/>
                          </a:solidFill>
                          <a:latin typeface="Courier New"/>
                          <a:ea typeface="Courier New"/>
                          <a:cs typeface="Courier New"/>
                          <a:sym typeface="Courier New"/>
                        </a:rPr>
                        <a:t>// 2.718281828459045</a:t>
                      </a:r>
                      <a:endParaRPr sz="18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lang="es" sz="1850" u="none" cap="none" strike="noStrike">
                          <a:solidFill>
                            <a:srgbClr val="9CDCFE"/>
                          </a:solidFill>
                          <a:latin typeface="Courier New"/>
                          <a:ea typeface="Courier New"/>
                          <a:cs typeface="Courier New"/>
                          <a:sym typeface="Courier New"/>
                        </a:rPr>
                        <a:t>console</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DCDCAA"/>
                          </a:solidFill>
                          <a:latin typeface="Courier New"/>
                          <a:ea typeface="Courier New"/>
                          <a:cs typeface="Courier New"/>
                          <a:sym typeface="Courier New"/>
                        </a:rPr>
                        <a:t>log</a:t>
                      </a:r>
                      <a:r>
                        <a:rPr lang="es" sz="1850" u="none" cap="none" strike="noStrike">
                          <a:solidFill>
                            <a:srgbClr val="D4D4D4"/>
                          </a:solidFill>
                          <a:latin typeface="Courier New"/>
                          <a:ea typeface="Courier New"/>
                          <a:cs typeface="Courier New"/>
                          <a:sym typeface="Courier New"/>
                        </a:rPr>
                        <a:t>( </a:t>
                      </a:r>
                      <a:r>
                        <a:rPr lang="es" sz="1850" u="none" cap="none" strike="noStrike">
                          <a:solidFill>
                            <a:srgbClr val="9CDCFE"/>
                          </a:solidFill>
                          <a:latin typeface="Courier New"/>
                          <a:ea typeface="Courier New"/>
                          <a:cs typeface="Courier New"/>
                          <a:sym typeface="Courier New"/>
                        </a:rPr>
                        <a:t>Math</a:t>
                      </a:r>
                      <a:r>
                        <a:rPr lang="es" sz="1850" u="none" cap="none" strike="noStrike">
                          <a:solidFill>
                            <a:srgbClr val="D4D4D4"/>
                          </a:solidFill>
                          <a:latin typeface="Courier New"/>
                          <a:ea typeface="Courier New"/>
                          <a:cs typeface="Courier New"/>
                          <a:sym typeface="Courier New"/>
                        </a:rPr>
                        <a:t>.</a:t>
                      </a:r>
                      <a:r>
                        <a:rPr lang="es" sz="1850" u="none" cap="none" strike="noStrike">
                          <a:solidFill>
                            <a:srgbClr val="4FC1FF"/>
                          </a:solidFill>
                          <a:latin typeface="Courier New"/>
                          <a:ea typeface="Courier New"/>
                          <a:cs typeface="Courier New"/>
                          <a:sym typeface="Courier New"/>
                        </a:rPr>
                        <a:t>PI</a:t>
                      </a:r>
                      <a:r>
                        <a:rPr lang="es" sz="1850" u="none" cap="none" strike="noStrike">
                          <a:solidFill>
                            <a:srgbClr val="D4D4D4"/>
                          </a:solidFill>
                          <a:latin typeface="Courier New"/>
                          <a:ea typeface="Courier New"/>
                          <a:cs typeface="Courier New"/>
                          <a:sym typeface="Courier New"/>
                        </a:rPr>
                        <a:t> ) </a:t>
                      </a:r>
                      <a:r>
                        <a:rPr lang="es" sz="1850" u="none" cap="none" strike="noStrike">
                          <a:solidFill>
                            <a:srgbClr val="6A9955"/>
                          </a:solidFill>
                          <a:latin typeface="Courier New"/>
                          <a:ea typeface="Courier New"/>
                          <a:cs typeface="Courier New"/>
                          <a:sym typeface="Courier New"/>
                        </a:rPr>
                        <a:t>// 3.141592653589793</a:t>
                      </a:r>
                      <a:endParaRPr sz="2200" u="none" cap="none" strike="noStrike"/>
                    </a:p>
                  </a:txBody>
                  <a:tcPr marT="91425" marB="91425" marR="91425" marL="91425">
                    <a:solidFill>
                      <a:schemeClr val="dk1"/>
                    </a:solidFill>
                  </a:tcPr>
                </a:tc>
              </a:tr>
            </a:tbl>
          </a:graphicData>
        </a:graphic>
      </p:graphicFrame>
      <p:sp>
        <p:nvSpPr>
          <p:cNvPr id="114" name="Google Shape;114;p28"/>
          <p:cNvSpPr txBox="1"/>
          <p:nvPr/>
        </p:nvSpPr>
        <p:spPr>
          <a:xfrm>
            <a:off x="952500" y="947900"/>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100"/>
              </a:spcAft>
              <a:buClr>
                <a:schemeClr val="dk1"/>
              </a:buClr>
              <a:buSzPts val="1100"/>
              <a:buFont typeface="Arial"/>
              <a:buNone/>
            </a:pPr>
            <a:r>
              <a:rPr b="0" i="0" lang="es" sz="4000" u="none" cap="none" strike="noStrike">
                <a:solidFill>
                  <a:schemeClr val="dk1"/>
                </a:solidFill>
                <a:latin typeface="DM Sans"/>
                <a:ea typeface="DM Sans"/>
                <a:cs typeface="DM Sans"/>
                <a:sym typeface="DM Sans"/>
              </a:rPr>
              <a:t>Propiedades</a:t>
            </a:r>
            <a:endParaRPr b="0" i="0" sz="4000" u="none" cap="none" strike="noStrike">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cxnSp>
        <p:nvCxnSpPr>
          <p:cNvPr id="119" name="Google Shape;119;p29"/>
          <p:cNvCxnSpPr/>
          <p:nvPr/>
        </p:nvCxnSpPr>
        <p:spPr>
          <a:xfrm>
            <a:off x="1619961" y="2214324"/>
            <a:ext cx="6033600" cy="10800"/>
          </a:xfrm>
          <a:prstGeom prst="straightConnector1">
            <a:avLst/>
          </a:prstGeom>
          <a:noFill/>
          <a:ln cap="flat" cmpd="sng" w="19050">
            <a:solidFill>
              <a:schemeClr val="dk2"/>
            </a:solidFill>
            <a:prstDash val="dash"/>
            <a:round/>
            <a:headEnd len="sm" w="sm" type="none"/>
            <a:tailEnd len="sm" w="sm" type="none"/>
          </a:ln>
        </p:spPr>
      </p:cxnSp>
      <p:sp>
        <p:nvSpPr>
          <p:cNvPr id="120" name="Google Shape;120;p29"/>
          <p:cNvSpPr txBox="1"/>
          <p:nvPr/>
        </p:nvSpPr>
        <p:spPr>
          <a:xfrm>
            <a:off x="1393950" y="631975"/>
            <a:ext cx="6356100" cy="701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1" lang="es" sz="4000" u="none" cap="none" strike="noStrike">
                <a:solidFill>
                  <a:schemeClr val="dk1"/>
                </a:solidFill>
                <a:latin typeface="DM Sans"/>
                <a:ea typeface="DM Sans"/>
                <a:cs typeface="DM Sans"/>
                <a:sym typeface="DM Sans"/>
              </a:rPr>
              <a:t>Propiedades</a:t>
            </a:r>
            <a:endParaRPr b="0" i="1" sz="4000" u="none" cap="none" strike="noStrike">
              <a:solidFill>
                <a:schemeClr val="dk1"/>
              </a:solidFill>
              <a:latin typeface="DM Sans"/>
              <a:ea typeface="DM Sans"/>
              <a:cs typeface="DM Sans"/>
              <a:sym typeface="DM Sans"/>
            </a:endParaRPr>
          </a:p>
        </p:txBody>
      </p:sp>
      <p:pic>
        <p:nvPicPr>
          <p:cNvPr id="121" name="Google Shape;121;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2" name="Google Shape;122;p29"/>
          <p:cNvSpPr txBox="1"/>
          <p:nvPr/>
        </p:nvSpPr>
        <p:spPr>
          <a:xfrm>
            <a:off x="1176425" y="2738650"/>
            <a:ext cx="1004700" cy="367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MIN &amp; MAX</a:t>
            </a:r>
            <a:endParaRPr b="0" i="0" sz="1400" u="none" cap="none" strike="noStrike">
              <a:solidFill>
                <a:srgbClr val="000000"/>
              </a:solidFill>
              <a:highlight>
                <a:srgbClr val="FFFFFF"/>
              </a:highlight>
              <a:latin typeface="Helvetica Neue Light"/>
              <a:ea typeface="Helvetica Neue Light"/>
              <a:cs typeface="Helvetica Neue Light"/>
              <a:sym typeface="Helvetica Neue Light"/>
            </a:endParaRPr>
          </a:p>
        </p:txBody>
      </p:sp>
      <p:grpSp>
        <p:nvGrpSpPr>
          <p:cNvPr id="123" name="Google Shape;123;p29"/>
          <p:cNvGrpSpPr/>
          <p:nvPr/>
        </p:nvGrpSpPr>
        <p:grpSpPr>
          <a:xfrm>
            <a:off x="1371725" y="1912675"/>
            <a:ext cx="614100" cy="614100"/>
            <a:chOff x="295738" y="1694088"/>
            <a:chExt cx="614100" cy="614100"/>
          </a:xfrm>
        </p:grpSpPr>
        <p:sp>
          <p:nvSpPr>
            <p:cNvPr id="124" name="Google Shape;124;p29"/>
            <p:cNvSpPr/>
            <p:nvPr/>
          </p:nvSpPr>
          <p:spPr>
            <a:xfrm>
              <a:off x="295738" y="1694088"/>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9"/>
            <p:cNvSpPr txBox="1"/>
            <p:nvPr/>
          </p:nvSpPr>
          <p:spPr>
            <a:xfrm>
              <a:off x="409674" y="1730161"/>
              <a:ext cx="270300" cy="3675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grpSp>
      <p:grpSp>
        <p:nvGrpSpPr>
          <p:cNvPr id="126" name="Google Shape;126;p29"/>
          <p:cNvGrpSpPr/>
          <p:nvPr/>
        </p:nvGrpSpPr>
        <p:grpSpPr>
          <a:xfrm>
            <a:off x="3272080" y="1912675"/>
            <a:ext cx="614100" cy="614100"/>
            <a:chOff x="1489168" y="1745975"/>
            <a:chExt cx="614100" cy="614100"/>
          </a:xfrm>
        </p:grpSpPr>
        <p:sp>
          <p:nvSpPr>
            <p:cNvPr id="127" name="Google Shape;127;p29"/>
            <p:cNvSpPr/>
            <p:nvPr/>
          </p:nvSpPr>
          <p:spPr>
            <a:xfrm>
              <a:off x="1489168" y="1745975"/>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128" name="Google Shape;128;p29"/>
            <p:cNvSpPr txBox="1"/>
            <p:nvPr/>
          </p:nvSpPr>
          <p:spPr>
            <a:xfrm>
              <a:off x="1621925" y="1793039"/>
              <a:ext cx="270300" cy="3675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grpSp>
      <p:grpSp>
        <p:nvGrpSpPr>
          <p:cNvPr id="129" name="Google Shape;129;p29"/>
          <p:cNvGrpSpPr/>
          <p:nvPr/>
        </p:nvGrpSpPr>
        <p:grpSpPr>
          <a:xfrm>
            <a:off x="5172447" y="1912663"/>
            <a:ext cx="614100" cy="614100"/>
            <a:chOff x="2647059" y="1675513"/>
            <a:chExt cx="614100" cy="614100"/>
          </a:xfrm>
        </p:grpSpPr>
        <p:sp>
          <p:nvSpPr>
            <p:cNvPr id="130" name="Google Shape;130;p29"/>
            <p:cNvSpPr/>
            <p:nvPr/>
          </p:nvSpPr>
          <p:spPr>
            <a:xfrm>
              <a:off x="2647059" y="1675513"/>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131" name="Google Shape;131;p29"/>
            <p:cNvSpPr txBox="1"/>
            <p:nvPr/>
          </p:nvSpPr>
          <p:spPr>
            <a:xfrm>
              <a:off x="2779807" y="1730208"/>
              <a:ext cx="270300" cy="3120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grpSp>
      <p:grpSp>
        <p:nvGrpSpPr>
          <p:cNvPr id="132" name="Google Shape;132;p29"/>
          <p:cNvGrpSpPr/>
          <p:nvPr/>
        </p:nvGrpSpPr>
        <p:grpSpPr>
          <a:xfrm>
            <a:off x="7116322" y="1912675"/>
            <a:ext cx="614100" cy="614100"/>
            <a:chOff x="3944747" y="1625388"/>
            <a:chExt cx="614100" cy="614100"/>
          </a:xfrm>
        </p:grpSpPr>
        <p:sp>
          <p:nvSpPr>
            <p:cNvPr id="133" name="Google Shape;133;p29"/>
            <p:cNvSpPr/>
            <p:nvPr/>
          </p:nvSpPr>
          <p:spPr>
            <a:xfrm>
              <a:off x="3944747" y="1625388"/>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134" name="Google Shape;134;p29"/>
            <p:cNvSpPr txBox="1"/>
            <p:nvPr/>
          </p:nvSpPr>
          <p:spPr>
            <a:xfrm>
              <a:off x="4077495" y="1700033"/>
              <a:ext cx="270300" cy="3120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grpSp>
      <p:sp>
        <p:nvSpPr>
          <p:cNvPr id="135" name="Google Shape;135;p29"/>
          <p:cNvSpPr txBox="1"/>
          <p:nvPr/>
        </p:nvSpPr>
        <p:spPr>
          <a:xfrm>
            <a:off x="5048250" y="2700250"/>
            <a:ext cx="1004700" cy="444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SQUARE ROOT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36" name="Google Shape;136;p29"/>
          <p:cNvSpPr txBox="1"/>
          <p:nvPr/>
        </p:nvSpPr>
        <p:spPr>
          <a:xfrm>
            <a:off x="6879175" y="2661850"/>
            <a:ext cx="1088400" cy="444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RANDOM</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137" name="Google Shape;137;p29"/>
          <p:cNvSpPr txBox="1"/>
          <p:nvPr/>
        </p:nvSpPr>
        <p:spPr>
          <a:xfrm>
            <a:off x="3129875" y="2786513"/>
            <a:ext cx="898500" cy="444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CEIL</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FLOOR</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ROUND</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138" name="Google Shape;138;p29"/>
          <p:cNvPicPr preferRelativeResize="0"/>
          <p:nvPr/>
        </p:nvPicPr>
        <p:blipFill rotWithShape="1">
          <a:blip r:embed="rId4">
            <a:alphaModFix/>
          </a:blip>
          <a:srcRect b="0" l="0" r="0" t="0"/>
          <a:stretch/>
        </p:blipFill>
        <p:spPr>
          <a:xfrm>
            <a:off x="8259000" y="107425"/>
            <a:ext cx="701100" cy="701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txBox="1"/>
          <p:nvPr/>
        </p:nvSpPr>
        <p:spPr>
          <a:xfrm>
            <a:off x="1061775" y="412800"/>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100"/>
              </a:spcAft>
              <a:buClr>
                <a:schemeClr val="dk1"/>
              </a:buClr>
              <a:buSzPts val="1100"/>
              <a:buFont typeface="Arial"/>
              <a:buNone/>
            </a:pPr>
            <a:r>
              <a:rPr b="0" i="0" lang="es" sz="2900" u="none" cap="none" strike="noStrike">
                <a:solidFill>
                  <a:schemeClr val="dk1"/>
                </a:solidFill>
                <a:latin typeface="DM Sans"/>
                <a:ea typeface="DM Sans"/>
                <a:cs typeface="DM Sans"/>
                <a:sym typeface="DM Sans"/>
              </a:rPr>
              <a:t>MIN &amp; MAX</a:t>
            </a:r>
            <a:endParaRPr b="0" i="0" sz="3600" u="none" cap="none" strike="noStrike">
              <a:solidFill>
                <a:schemeClr val="dk1"/>
              </a:solidFill>
              <a:latin typeface="DM Sans"/>
              <a:ea typeface="DM Sans"/>
              <a:cs typeface="DM Sans"/>
              <a:sym typeface="DM Sans"/>
            </a:endParaRPr>
          </a:p>
        </p:txBody>
      </p:sp>
      <p:pic>
        <p:nvPicPr>
          <p:cNvPr id="144" name="Google Shape;144;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5" name="Google Shape;145;p30"/>
          <p:cNvSpPr/>
          <p:nvPr/>
        </p:nvSpPr>
        <p:spPr>
          <a:xfrm>
            <a:off x="164300" y="1778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0"/>
          <p:cNvSpPr txBox="1"/>
          <p:nvPr/>
        </p:nvSpPr>
        <p:spPr>
          <a:xfrm>
            <a:off x="278236" y="2138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47" name="Google Shape;147;p30"/>
          <p:cNvSpPr txBox="1"/>
          <p:nvPr/>
        </p:nvSpPr>
        <p:spPr>
          <a:xfrm>
            <a:off x="1014150" y="1113900"/>
            <a:ext cx="7014300" cy="1551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Los métodos de</a:t>
            </a:r>
            <a:r>
              <a:rPr b="0" i="0" lang="es" sz="1350" u="none" cap="none" strike="noStrike">
                <a:solidFill>
                  <a:schemeClr val="dk1"/>
                </a:solidFill>
                <a:highlight>
                  <a:srgbClr val="EAFF6A"/>
                </a:highlight>
                <a:latin typeface="DM Sans"/>
                <a:ea typeface="DM Sans"/>
                <a:cs typeface="DM Sans"/>
                <a:sym typeface="DM Sans"/>
              </a:rPr>
              <a:t> Math.min() y Math.max() </a:t>
            </a:r>
            <a:r>
              <a:rPr b="0" i="0" lang="es" sz="1350" u="none" cap="none" strike="noStrike">
                <a:solidFill>
                  <a:schemeClr val="dk1"/>
                </a:solidFill>
                <a:latin typeface="DM Sans"/>
                <a:ea typeface="DM Sans"/>
                <a:cs typeface="DM Sans"/>
                <a:sym typeface="DM Sans"/>
              </a:rPr>
              <a:t>reciben una serie de argumentos numéricos y devuelven aquel de valor máximo o mínimo, según corresponda:</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1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aphicFrame>
        <p:nvGraphicFramePr>
          <p:cNvPr id="148" name="Google Shape;148;p30"/>
          <p:cNvGraphicFramePr/>
          <p:nvPr/>
        </p:nvGraphicFramePr>
        <p:xfrm>
          <a:off x="1014150" y="1958275"/>
          <a:ext cx="3000000" cy="3000000"/>
        </p:xfrm>
        <a:graphic>
          <a:graphicData uri="http://schemas.openxmlformats.org/drawingml/2006/table">
            <a:tbl>
              <a:tblPr>
                <a:noFill/>
                <a:tableStyleId>{71149BF4-3599-4080-AF23-6D9C1BD00EFB}</a:tableStyleId>
              </a:tblPr>
              <a:tblGrid>
                <a:gridCol w="7356650"/>
              </a:tblGrid>
              <a:tr h="754400">
                <a:tc>
                  <a:txBody>
                    <a:bodyPr/>
                    <a:lstStyle/>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9CDCFE"/>
                          </a:solidFill>
                          <a:latin typeface="Courier New"/>
                          <a:ea typeface="Courier New"/>
                          <a:cs typeface="Courier New"/>
                          <a:sym typeface="Courier New"/>
                        </a:rPr>
                        <a:t>console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log</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9CDCFE"/>
                          </a:solidFill>
                          <a:latin typeface="Courier New"/>
                          <a:ea typeface="Courier New"/>
                          <a:cs typeface="Courier New"/>
                          <a:sym typeface="Courier New"/>
                        </a:rPr>
                        <a:t>Math</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max</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B5CEA8"/>
                          </a:solidFill>
                          <a:latin typeface="Courier New"/>
                          <a:ea typeface="Courier New"/>
                          <a:cs typeface="Courier New"/>
                          <a:sym typeface="Courier New"/>
                        </a:rPr>
                        <a:t>55</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13</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0</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25</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93</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4</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6A9955"/>
                          </a:solidFill>
                          <a:latin typeface="Courier New"/>
                          <a:ea typeface="Courier New"/>
                          <a:cs typeface="Courier New"/>
                          <a:sym typeface="Courier New"/>
                        </a:rPr>
                        <a:t>// 93</a:t>
                      </a:r>
                      <a:endParaRPr sz="13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lang="es" sz="1350" u="none" cap="none" strike="noStrike">
                          <a:solidFill>
                            <a:srgbClr val="9CDCFE"/>
                          </a:solidFill>
                          <a:latin typeface="Courier New"/>
                          <a:ea typeface="Courier New"/>
                          <a:cs typeface="Courier New"/>
                          <a:sym typeface="Courier New"/>
                        </a:rPr>
                        <a:t>console</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log</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9CDCFE"/>
                          </a:solidFill>
                          <a:latin typeface="Courier New"/>
                          <a:ea typeface="Courier New"/>
                          <a:cs typeface="Courier New"/>
                          <a:sym typeface="Courier New"/>
                        </a:rPr>
                        <a:t>Math</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DCDCAA"/>
                          </a:solidFill>
                          <a:latin typeface="Courier New"/>
                          <a:ea typeface="Courier New"/>
                          <a:cs typeface="Courier New"/>
                          <a:sym typeface="Courier New"/>
                        </a:rPr>
                        <a:t>min</a:t>
                      </a:r>
                      <a:r>
                        <a:rPr lang="es" sz="1350" u="none" cap="none" strike="noStrike">
                          <a:solidFill>
                            <a:srgbClr val="D4D4D4"/>
                          </a:solidFill>
                          <a:latin typeface="Courier New"/>
                          <a:ea typeface="Courier New"/>
                          <a:cs typeface="Courier New"/>
                          <a:sym typeface="Courier New"/>
                        </a:rPr>
                        <a:t>(</a:t>
                      </a:r>
                      <a:r>
                        <a:rPr lang="es" sz="1350" u="none" cap="none" strike="noStrike">
                          <a:solidFill>
                            <a:srgbClr val="B5CEA8"/>
                          </a:solidFill>
                          <a:latin typeface="Courier New"/>
                          <a:ea typeface="Courier New"/>
                          <a:cs typeface="Courier New"/>
                          <a:sym typeface="Courier New"/>
                        </a:rPr>
                        <a:t>55</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13</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0</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25</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93</a:t>
                      </a:r>
                      <a:r>
                        <a:rPr lang="es" sz="1350" u="none" cap="none" strike="noStrike">
                          <a:solidFill>
                            <a:srgbClr val="D4D4D4"/>
                          </a:solidFill>
                          <a:latin typeface="Courier New"/>
                          <a:ea typeface="Courier New"/>
                          <a:cs typeface="Courier New"/>
                          <a:sym typeface="Courier New"/>
                        </a:rPr>
                        <a:t>, </a:t>
                      </a:r>
                      <a:r>
                        <a:rPr lang="es" sz="1350" u="none" cap="none" strike="noStrike">
                          <a:solidFill>
                            <a:srgbClr val="B5CEA8"/>
                          </a:solidFill>
                          <a:latin typeface="Courier New"/>
                          <a:ea typeface="Courier New"/>
                          <a:cs typeface="Courier New"/>
                          <a:sym typeface="Courier New"/>
                        </a:rPr>
                        <a:t>4</a:t>
                      </a:r>
                      <a:r>
                        <a:rPr lang="es" sz="1350" u="none" cap="none" strike="noStrike">
                          <a:solidFill>
                            <a:srgbClr val="D4D4D4"/>
                          </a:solidFill>
                          <a:latin typeface="Courier New"/>
                          <a:ea typeface="Courier New"/>
                          <a:cs typeface="Courier New"/>
                          <a:sym typeface="Courier New"/>
                        </a:rPr>
                        <a:t>) ) </a:t>
                      </a:r>
                      <a:r>
                        <a:rPr lang="es" sz="1350" u="none" cap="none" strike="noStrike">
                          <a:solidFill>
                            <a:srgbClr val="6A9955"/>
                          </a:solidFill>
                          <a:latin typeface="Courier New"/>
                          <a:ea typeface="Courier New"/>
                          <a:cs typeface="Courier New"/>
                          <a:sym typeface="Courier New"/>
                        </a:rPr>
                        <a:t>// -25</a:t>
                      </a:r>
                      <a:endParaRPr sz="1500" u="none" cap="none" strike="noStrike">
                        <a:latin typeface="Didact Gothic"/>
                        <a:ea typeface="Didact Gothic"/>
                        <a:cs typeface="Didact Gothic"/>
                        <a:sym typeface="Didact Gothic"/>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pic>
        <p:nvPicPr>
          <p:cNvPr id="149" name="Google Shape;149;p30"/>
          <p:cNvPicPr preferRelativeResize="0"/>
          <p:nvPr/>
        </p:nvPicPr>
        <p:blipFill rotWithShape="1">
          <a:blip r:embed="rId4">
            <a:alphaModFix/>
          </a:blip>
          <a:srcRect b="0" l="0" r="0" t="0"/>
          <a:stretch/>
        </p:blipFill>
        <p:spPr>
          <a:xfrm>
            <a:off x="8259000" y="107425"/>
            <a:ext cx="701100" cy="701100"/>
          </a:xfrm>
          <a:prstGeom prst="rect">
            <a:avLst/>
          </a:prstGeom>
          <a:noFill/>
          <a:ln>
            <a:noFill/>
          </a:ln>
        </p:spPr>
      </p:pic>
      <p:sp>
        <p:nvSpPr>
          <p:cNvPr id="150" name="Google Shape;150;p30"/>
          <p:cNvSpPr txBox="1"/>
          <p:nvPr/>
        </p:nvSpPr>
        <p:spPr>
          <a:xfrm>
            <a:off x="974850" y="3006200"/>
            <a:ext cx="7092900" cy="1551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También se pueden referenciar los valores de infinito positivo o negativo a través de la variable global </a:t>
            </a:r>
            <a:r>
              <a:rPr b="0" i="0" lang="es" sz="1350" u="none" cap="none" strike="noStrike">
                <a:solidFill>
                  <a:schemeClr val="dk1"/>
                </a:solidFill>
                <a:highlight>
                  <a:srgbClr val="EAFF6A"/>
                </a:highlight>
                <a:latin typeface="DM Sans"/>
                <a:ea typeface="DM Sans"/>
                <a:cs typeface="DM Sans"/>
                <a:sym typeface="DM Sans"/>
              </a:rPr>
              <a:t>Infinity</a:t>
            </a:r>
            <a:r>
              <a:rPr b="0" i="0" lang="es" sz="1350" u="none" cap="none" strike="noStrike">
                <a:solidFill>
                  <a:schemeClr val="dk1"/>
                </a:solidFill>
                <a:latin typeface="DM Sans"/>
                <a:ea typeface="DM Sans"/>
                <a:cs typeface="DM Sans"/>
                <a:sym typeface="DM Sans"/>
              </a:rPr>
              <a:t>, de tipo number:</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1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aphicFrame>
        <p:nvGraphicFramePr>
          <p:cNvPr id="151" name="Google Shape;151;p30"/>
          <p:cNvGraphicFramePr/>
          <p:nvPr/>
        </p:nvGraphicFramePr>
        <p:xfrm>
          <a:off x="1014150" y="3802800"/>
          <a:ext cx="3000000" cy="3000000"/>
        </p:xfrm>
        <a:graphic>
          <a:graphicData uri="http://schemas.openxmlformats.org/drawingml/2006/table">
            <a:tbl>
              <a:tblPr>
                <a:noFill/>
                <a:tableStyleId>{71149BF4-3599-4080-AF23-6D9C1BD00EFB}</a:tableStyleId>
              </a:tblPr>
              <a:tblGrid>
                <a:gridCol w="7356650"/>
              </a:tblGrid>
              <a:tr h="754400">
                <a:tc>
                  <a:txBody>
                    <a:bodyPr/>
                    <a:lstStyle/>
                    <a:p>
                      <a:pPr indent="0" lvl="0" marL="0" marR="0" rtl="0" algn="l">
                        <a:lnSpc>
                          <a:spcPct val="135714"/>
                        </a:lnSpc>
                        <a:spcBef>
                          <a:spcPts val="0"/>
                        </a:spcBef>
                        <a:spcAft>
                          <a:spcPts val="0"/>
                        </a:spcAft>
                        <a:buClr>
                          <a:schemeClr val="dk1"/>
                        </a:buClr>
                        <a:buSzPts val="1100"/>
                        <a:buFont typeface="Arial"/>
                        <a:buNone/>
                      </a:pPr>
                      <a:r>
                        <a:rPr lang="es" sz="1450" u="none" cap="none" strike="noStrike">
                          <a:solidFill>
                            <a:srgbClr val="9CDCFE"/>
                          </a:solidFill>
                          <a:latin typeface="Courier New"/>
                          <a:ea typeface="Courier New"/>
                          <a:cs typeface="Courier New"/>
                          <a:sym typeface="Courier New"/>
                        </a:rPr>
                        <a:t>console</a:t>
                      </a:r>
                      <a:r>
                        <a:rPr lang="es" sz="1450" u="none" cap="none" strike="noStrike">
                          <a:solidFill>
                            <a:srgbClr val="D4D4D4"/>
                          </a:solidFill>
                          <a:latin typeface="Courier New"/>
                          <a:ea typeface="Courier New"/>
                          <a:cs typeface="Courier New"/>
                          <a:sym typeface="Courier New"/>
                        </a:rPr>
                        <a:t>.</a:t>
                      </a:r>
                      <a:r>
                        <a:rPr lang="es" sz="1450" u="none" cap="none" strike="noStrike">
                          <a:solidFill>
                            <a:srgbClr val="DCDCAA"/>
                          </a:solidFill>
                          <a:latin typeface="Courier New"/>
                          <a:ea typeface="Courier New"/>
                          <a:cs typeface="Courier New"/>
                          <a:sym typeface="Courier New"/>
                        </a:rPr>
                        <a:t>log</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9CDCFE"/>
                          </a:solidFill>
                          <a:latin typeface="Courier New"/>
                          <a:ea typeface="Courier New"/>
                          <a:cs typeface="Courier New"/>
                          <a:sym typeface="Courier New"/>
                        </a:rPr>
                        <a:t>Math</a:t>
                      </a:r>
                      <a:r>
                        <a:rPr lang="es" sz="1450" u="none" cap="none" strike="noStrike">
                          <a:solidFill>
                            <a:srgbClr val="D4D4D4"/>
                          </a:solidFill>
                          <a:latin typeface="Courier New"/>
                          <a:ea typeface="Courier New"/>
                          <a:cs typeface="Courier New"/>
                          <a:sym typeface="Courier New"/>
                        </a:rPr>
                        <a:t>.</a:t>
                      </a:r>
                      <a:r>
                        <a:rPr lang="es" sz="1450" u="none" cap="none" strike="noStrike">
                          <a:solidFill>
                            <a:srgbClr val="DCDCAA"/>
                          </a:solidFill>
                          <a:latin typeface="Courier New"/>
                          <a:ea typeface="Courier New"/>
                          <a:cs typeface="Courier New"/>
                          <a:sym typeface="Courier New"/>
                        </a:rPr>
                        <a:t>max</a:t>
                      </a:r>
                      <a:r>
                        <a:rPr lang="es" sz="1450" u="none" cap="none" strike="noStrike">
                          <a:solidFill>
                            <a:srgbClr val="D4D4D4"/>
                          </a:solidFill>
                          <a:latin typeface="Courier New"/>
                          <a:ea typeface="Courier New"/>
                          <a:cs typeface="Courier New"/>
                          <a:sym typeface="Courier New"/>
                        </a:rPr>
                        <a:t>(</a:t>
                      </a:r>
                      <a:r>
                        <a:rPr lang="es" sz="1450" u="none" cap="none" strike="noStrike">
                          <a:solidFill>
                            <a:srgbClr val="B5CEA8"/>
                          </a:solidFill>
                          <a:latin typeface="Courier New"/>
                          <a:ea typeface="Courier New"/>
                          <a:cs typeface="Courier New"/>
                          <a:sym typeface="Courier New"/>
                        </a:rPr>
                        <a:t>55</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569CD6"/>
                          </a:solidFill>
                          <a:latin typeface="Courier New"/>
                          <a:ea typeface="Courier New"/>
                          <a:cs typeface="Courier New"/>
                          <a:sym typeface="Courier New"/>
                        </a:rPr>
                        <a:t>Infinity</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B5CEA8"/>
                          </a:solidFill>
                          <a:latin typeface="Courier New"/>
                          <a:ea typeface="Courier New"/>
                          <a:cs typeface="Courier New"/>
                          <a:sym typeface="Courier New"/>
                        </a:rPr>
                        <a:t>0</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B5CEA8"/>
                          </a:solidFill>
                          <a:latin typeface="Courier New"/>
                          <a:ea typeface="Courier New"/>
                          <a:cs typeface="Courier New"/>
                          <a:sym typeface="Courier New"/>
                        </a:rPr>
                        <a:t>25</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B5CEA8"/>
                          </a:solidFill>
                          <a:latin typeface="Courier New"/>
                          <a:ea typeface="Courier New"/>
                          <a:cs typeface="Courier New"/>
                          <a:sym typeface="Courier New"/>
                        </a:rPr>
                        <a:t>93</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B5CEA8"/>
                          </a:solidFill>
                          <a:latin typeface="Courier New"/>
                          <a:ea typeface="Courier New"/>
                          <a:cs typeface="Courier New"/>
                          <a:sym typeface="Courier New"/>
                        </a:rPr>
                        <a:t>4</a:t>
                      </a:r>
                      <a:r>
                        <a:rPr lang="es" sz="1450" u="none" cap="none" strike="noStrike">
                          <a:solidFill>
                            <a:srgbClr val="D4D4D4"/>
                          </a:solidFill>
                          <a:latin typeface="Courier New"/>
                          <a:ea typeface="Courier New"/>
                          <a:cs typeface="Courier New"/>
                          <a:sym typeface="Courier New"/>
                        </a:rPr>
                        <a:t>) ) </a:t>
                      </a:r>
                      <a:r>
                        <a:rPr lang="es" sz="1450" u="none" cap="none" strike="noStrike">
                          <a:solidFill>
                            <a:srgbClr val="6A9955"/>
                          </a:solidFill>
                          <a:latin typeface="Courier New"/>
                          <a:ea typeface="Courier New"/>
                          <a:cs typeface="Courier New"/>
                          <a:sym typeface="Courier New"/>
                        </a:rPr>
                        <a:t>// Infinity</a:t>
                      </a:r>
                      <a:endParaRPr sz="14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lang="es" sz="1450" u="none" cap="none" strike="noStrike">
                          <a:solidFill>
                            <a:srgbClr val="9CDCFE"/>
                          </a:solidFill>
                          <a:latin typeface="Courier New"/>
                          <a:ea typeface="Courier New"/>
                          <a:cs typeface="Courier New"/>
                          <a:sym typeface="Courier New"/>
                        </a:rPr>
                        <a:t>console</a:t>
                      </a:r>
                      <a:r>
                        <a:rPr lang="es" sz="1450" u="none" cap="none" strike="noStrike">
                          <a:solidFill>
                            <a:srgbClr val="D4D4D4"/>
                          </a:solidFill>
                          <a:latin typeface="Courier New"/>
                          <a:ea typeface="Courier New"/>
                          <a:cs typeface="Courier New"/>
                          <a:sym typeface="Courier New"/>
                        </a:rPr>
                        <a:t>.</a:t>
                      </a:r>
                      <a:r>
                        <a:rPr lang="es" sz="1450" u="none" cap="none" strike="noStrike">
                          <a:solidFill>
                            <a:srgbClr val="DCDCAA"/>
                          </a:solidFill>
                          <a:latin typeface="Courier New"/>
                          <a:ea typeface="Courier New"/>
                          <a:cs typeface="Courier New"/>
                          <a:sym typeface="Courier New"/>
                        </a:rPr>
                        <a:t>log</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9CDCFE"/>
                          </a:solidFill>
                          <a:latin typeface="Courier New"/>
                          <a:ea typeface="Courier New"/>
                          <a:cs typeface="Courier New"/>
                          <a:sym typeface="Courier New"/>
                        </a:rPr>
                        <a:t>Math</a:t>
                      </a:r>
                      <a:r>
                        <a:rPr lang="es" sz="1450" u="none" cap="none" strike="noStrike">
                          <a:solidFill>
                            <a:srgbClr val="D4D4D4"/>
                          </a:solidFill>
                          <a:latin typeface="Courier New"/>
                          <a:ea typeface="Courier New"/>
                          <a:cs typeface="Courier New"/>
                          <a:sym typeface="Courier New"/>
                        </a:rPr>
                        <a:t>.</a:t>
                      </a:r>
                      <a:r>
                        <a:rPr lang="es" sz="1450" u="none" cap="none" strike="noStrike">
                          <a:solidFill>
                            <a:srgbClr val="DCDCAA"/>
                          </a:solidFill>
                          <a:latin typeface="Courier New"/>
                          <a:ea typeface="Courier New"/>
                          <a:cs typeface="Courier New"/>
                          <a:sym typeface="Courier New"/>
                        </a:rPr>
                        <a:t>min</a:t>
                      </a:r>
                      <a:r>
                        <a:rPr lang="es" sz="1450" u="none" cap="none" strike="noStrike">
                          <a:solidFill>
                            <a:srgbClr val="D4D4D4"/>
                          </a:solidFill>
                          <a:latin typeface="Courier New"/>
                          <a:ea typeface="Courier New"/>
                          <a:cs typeface="Courier New"/>
                          <a:sym typeface="Courier New"/>
                        </a:rPr>
                        <a:t>(</a:t>
                      </a:r>
                      <a:r>
                        <a:rPr lang="es" sz="1450" u="none" cap="none" strike="noStrike">
                          <a:solidFill>
                            <a:srgbClr val="B5CEA8"/>
                          </a:solidFill>
                          <a:latin typeface="Courier New"/>
                          <a:ea typeface="Courier New"/>
                          <a:cs typeface="Courier New"/>
                          <a:sym typeface="Courier New"/>
                        </a:rPr>
                        <a:t>55</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B5CEA8"/>
                          </a:solidFill>
                          <a:latin typeface="Courier New"/>
                          <a:ea typeface="Courier New"/>
                          <a:cs typeface="Courier New"/>
                          <a:sym typeface="Courier New"/>
                        </a:rPr>
                        <a:t>13</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B5CEA8"/>
                          </a:solidFill>
                          <a:latin typeface="Courier New"/>
                          <a:ea typeface="Courier New"/>
                          <a:cs typeface="Courier New"/>
                          <a:sym typeface="Courier New"/>
                        </a:rPr>
                        <a:t>0</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569CD6"/>
                          </a:solidFill>
                          <a:latin typeface="Courier New"/>
                          <a:ea typeface="Courier New"/>
                          <a:cs typeface="Courier New"/>
                          <a:sym typeface="Courier New"/>
                        </a:rPr>
                        <a:t>Infinity</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B5CEA8"/>
                          </a:solidFill>
                          <a:latin typeface="Courier New"/>
                          <a:ea typeface="Courier New"/>
                          <a:cs typeface="Courier New"/>
                          <a:sym typeface="Courier New"/>
                        </a:rPr>
                        <a:t>93</a:t>
                      </a:r>
                      <a:r>
                        <a:rPr lang="es" sz="1450" u="none" cap="none" strike="noStrike">
                          <a:solidFill>
                            <a:srgbClr val="D4D4D4"/>
                          </a:solidFill>
                          <a:latin typeface="Courier New"/>
                          <a:ea typeface="Courier New"/>
                          <a:cs typeface="Courier New"/>
                          <a:sym typeface="Courier New"/>
                        </a:rPr>
                        <a:t>, </a:t>
                      </a:r>
                      <a:r>
                        <a:rPr lang="es" sz="1450" u="none" cap="none" strike="noStrike">
                          <a:solidFill>
                            <a:srgbClr val="B5CEA8"/>
                          </a:solidFill>
                          <a:latin typeface="Courier New"/>
                          <a:ea typeface="Courier New"/>
                          <a:cs typeface="Courier New"/>
                          <a:sym typeface="Courier New"/>
                        </a:rPr>
                        <a:t>4</a:t>
                      </a:r>
                      <a:r>
                        <a:rPr lang="es" sz="1450" u="none" cap="none" strike="noStrike">
                          <a:solidFill>
                            <a:srgbClr val="D4D4D4"/>
                          </a:solidFill>
                          <a:latin typeface="Courier New"/>
                          <a:ea typeface="Courier New"/>
                          <a:cs typeface="Courier New"/>
                          <a:sym typeface="Courier New"/>
                        </a:rPr>
                        <a:t>) ) </a:t>
                      </a:r>
                      <a:r>
                        <a:rPr lang="es" sz="1450" u="none" cap="none" strike="noStrike">
                          <a:solidFill>
                            <a:srgbClr val="6A9955"/>
                          </a:solidFill>
                          <a:latin typeface="Courier New"/>
                          <a:ea typeface="Courier New"/>
                          <a:cs typeface="Courier New"/>
                          <a:sym typeface="Courier New"/>
                        </a:rPr>
                        <a:t>// -Infinity</a:t>
                      </a:r>
                      <a:endParaRPr sz="1750" u="none" cap="none" strike="noStrike">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nvSpPr>
        <p:spPr>
          <a:xfrm>
            <a:off x="911750" y="467675"/>
            <a:ext cx="63561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100"/>
              </a:spcAft>
              <a:buClr>
                <a:schemeClr val="dk1"/>
              </a:buClr>
              <a:buSzPts val="1100"/>
              <a:buFont typeface="Arial"/>
              <a:buNone/>
            </a:pPr>
            <a:r>
              <a:rPr b="0" i="0" lang="es" sz="3000" u="none" cap="none" strike="noStrike">
                <a:solidFill>
                  <a:schemeClr val="dk1"/>
                </a:solidFill>
                <a:latin typeface="DM Sans"/>
                <a:ea typeface="DM Sans"/>
                <a:cs typeface="DM Sans"/>
                <a:sym typeface="DM Sans"/>
              </a:rPr>
              <a:t>CEIL, FLOOR &amp; ROUND</a:t>
            </a:r>
            <a:endParaRPr b="0" i="0" sz="3700" u="none" cap="none" strike="noStrike">
              <a:solidFill>
                <a:schemeClr val="dk1"/>
              </a:solidFill>
              <a:latin typeface="DM Sans"/>
              <a:ea typeface="DM Sans"/>
              <a:cs typeface="DM Sans"/>
              <a:sym typeface="DM Sans"/>
            </a:endParaRPr>
          </a:p>
        </p:txBody>
      </p:sp>
      <p:pic>
        <p:nvPicPr>
          <p:cNvPr id="157" name="Google Shape;157;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58" name="Google Shape;158;p31"/>
          <p:cNvSpPr/>
          <p:nvPr/>
        </p:nvSpPr>
        <p:spPr>
          <a:xfrm>
            <a:off x="164300" y="17780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1"/>
          <p:cNvSpPr txBox="1"/>
          <p:nvPr/>
        </p:nvSpPr>
        <p:spPr>
          <a:xfrm>
            <a:off x="278236" y="2138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60" name="Google Shape;160;p31"/>
          <p:cNvSpPr txBox="1"/>
          <p:nvPr/>
        </p:nvSpPr>
        <p:spPr>
          <a:xfrm>
            <a:off x="778400" y="1168763"/>
            <a:ext cx="8245800" cy="61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Sirven para redondear un valor numérico a un número entero cercano:</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1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aphicFrame>
        <p:nvGraphicFramePr>
          <p:cNvPr id="161" name="Google Shape;161;p31"/>
          <p:cNvGraphicFramePr/>
          <p:nvPr/>
        </p:nvGraphicFramePr>
        <p:xfrm>
          <a:off x="795775" y="1672325"/>
          <a:ext cx="3000000" cy="3000000"/>
        </p:xfrm>
        <a:graphic>
          <a:graphicData uri="http://schemas.openxmlformats.org/drawingml/2006/table">
            <a:tbl>
              <a:tblPr>
                <a:noFill/>
                <a:tableStyleId>{71149BF4-3599-4080-AF23-6D9C1BD00EFB}</a:tableStyleId>
              </a:tblPr>
              <a:tblGrid>
                <a:gridCol w="7970200"/>
              </a:tblGrid>
              <a:tr h="754400">
                <a:tc>
                  <a:txBody>
                    <a:bodyPr/>
                    <a:lstStyle/>
                    <a:p>
                      <a:pPr indent="0" lvl="0" marL="0" marR="0" rtl="0" algn="l">
                        <a:lnSpc>
                          <a:spcPct val="135714"/>
                        </a:lnSpc>
                        <a:spcBef>
                          <a:spcPts val="0"/>
                        </a:spcBef>
                        <a:spcAft>
                          <a:spcPts val="0"/>
                        </a:spcAft>
                        <a:buClr>
                          <a:schemeClr val="dk1"/>
                        </a:buClr>
                        <a:buSzPts val="1100"/>
                        <a:buFont typeface="Arial"/>
                        <a:buNone/>
                      </a:pPr>
                      <a:r>
                        <a:rPr lang="es" sz="1250" u="none" cap="none" strike="noStrike">
                          <a:solidFill>
                            <a:srgbClr val="569CD6"/>
                          </a:solidFill>
                          <a:latin typeface="Courier New"/>
                          <a:ea typeface="Courier New"/>
                          <a:cs typeface="Courier New"/>
                          <a:sym typeface="Courier New"/>
                        </a:rPr>
                        <a:t>const</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4FC1FF"/>
                          </a:solidFill>
                          <a:latin typeface="Courier New"/>
                          <a:ea typeface="Courier New"/>
                          <a:cs typeface="Courier New"/>
                          <a:sym typeface="Courier New"/>
                        </a:rPr>
                        <a:t>pi</a:t>
                      </a:r>
                      <a:r>
                        <a:rPr lang="es" sz="1250" u="none" cap="none" strike="noStrike">
                          <a:solidFill>
                            <a:srgbClr val="D4D4D4"/>
                          </a:solidFill>
                          <a:latin typeface="Courier New"/>
                          <a:ea typeface="Courier New"/>
                          <a:cs typeface="Courier New"/>
                          <a:sym typeface="Courier New"/>
                        </a:rPr>
                        <a:t> = </a:t>
                      </a:r>
                      <a:r>
                        <a:rPr lang="es" sz="1250" u="none" cap="none" strike="noStrike">
                          <a:solidFill>
                            <a:srgbClr val="9CDCFE"/>
                          </a:solidFill>
                          <a:latin typeface="Courier New"/>
                          <a:ea typeface="Courier New"/>
                          <a:cs typeface="Courier New"/>
                          <a:sym typeface="Courier New"/>
                        </a:rPr>
                        <a:t>Math</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4FC1FF"/>
                          </a:solidFill>
                          <a:latin typeface="Courier New"/>
                          <a:ea typeface="Courier New"/>
                          <a:cs typeface="Courier New"/>
                          <a:sym typeface="Courier New"/>
                        </a:rPr>
                        <a:t>PI</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6A9955"/>
                          </a:solidFill>
                          <a:latin typeface="Courier New"/>
                          <a:ea typeface="Courier New"/>
                          <a:cs typeface="Courier New"/>
                          <a:sym typeface="Courier New"/>
                        </a:rPr>
                        <a:t>// 3.141592653589793</a:t>
                      </a:r>
                      <a:endParaRPr sz="12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lang="es" sz="1250" u="none" cap="none" strike="noStrike">
                          <a:solidFill>
                            <a:srgbClr val="6A9955"/>
                          </a:solidFill>
                          <a:latin typeface="Courier New"/>
                          <a:ea typeface="Courier New"/>
                          <a:cs typeface="Courier New"/>
                          <a:sym typeface="Courier New"/>
                        </a:rPr>
                        <a:t>// CEIL: devuelve el entero mayor o igual más próximo</a:t>
                      </a:r>
                      <a:endParaRPr sz="12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lang="es" sz="1250" u="none" cap="none" strike="noStrike">
                          <a:solidFill>
                            <a:srgbClr val="9CDCFE"/>
                          </a:solidFill>
                          <a:latin typeface="Courier New"/>
                          <a:ea typeface="Courier New"/>
                          <a:cs typeface="Courier New"/>
                          <a:sym typeface="Courier New"/>
                        </a:rPr>
                        <a:t>console</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DCDCAA"/>
                          </a:solidFill>
                          <a:latin typeface="Courier New"/>
                          <a:ea typeface="Courier New"/>
                          <a:cs typeface="Courier New"/>
                          <a:sym typeface="Courier New"/>
                        </a:rPr>
                        <a:t>log</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9CDCFE"/>
                          </a:solidFill>
                          <a:latin typeface="Courier New"/>
                          <a:ea typeface="Courier New"/>
                          <a:cs typeface="Courier New"/>
                          <a:sym typeface="Courier New"/>
                        </a:rPr>
                        <a:t>Math</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DCDCAA"/>
                          </a:solidFill>
                          <a:latin typeface="Courier New"/>
                          <a:ea typeface="Courier New"/>
                          <a:cs typeface="Courier New"/>
                          <a:sym typeface="Courier New"/>
                        </a:rPr>
                        <a:t>ceil</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4FC1FF"/>
                          </a:solidFill>
                          <a:latin typeface="Courier New"/>
                          <a:ea typeface="Courier New"/>
                          <a:cs typeface="Courier New"/>
                          <a:sym typeface="Courier New"/>
                        </a:rPr>
                        <a:t>pi</a:t>
                      </a:r>
                      <a:r>
                        <a:rPr lang="es" sz="1250" u="none" cap="none" strike="noStrike">
                          <a:solidFill>
                            <a:srgbClr val="D4D4D4"/>
                          </a:solidFill>
                          <a:latin typeface="Courier New"/>
                          <a:ea typeface="Courier New"/>
                          <a:cs typeface="Courier New"/>
                          <a:sym typeface="Courier New"/>
                        </a:rPr>
                        <a:t>) ) </a:t>
                      </a:r>
                      <a:r>
                        <a:rPr lang="es" sz="1250" u="none" cap="none" strike="noStrike">
                          <a:solidFill>
                            <a:srgbClr val="6A9955"/>
                          </a:solidFill>
                          <a:latin typeface="Courier New"/>
                          <a:ea typeface="Courier New"/>
                          <a:cs typeface="Courier New"/>
                          <a:sym typeface="Courier New"/>
                        </a:rPr>
                        <a:t>// 4</a:t>
                      </a:r>
                      <a:endParaRPr sz="12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lang="es" sz="1250" u="none" cap="none" strike="noStrike">
                          <a:solidFill>
                            <a:srgbClr val="6A9955"/>
                          </a:solidFill>
                          <a:latin typeface="Courier New"/>
                          <a:ea typeface="Courier New"/>
                          <a:cs typeface="Courier New"/>
                          <a:sym typeface="Courier New"/>
                        </a:rPr>
                        <a:t>// FLOOR: devuelve el entero más cercano redondeado hacia abajo</a:t>
                      </a:r>
                      <a:endParaRPr sz="12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lang="es" sz="1250" u="none" cap="none" strike="noStrike">
                          <a:solidFill>
                            <a:srgbClr val="9CDCFE"/>
                          </a:solidFill>
                          <a:latin typeface="Courier New"/>
                          <a:ea typeface="Courier New"/>
                          <a:cs typeface="Courier New"/>
                          <a:sym typeface="Courier New"/>
                        </a:rPr>
                        <a:t>console</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DCDCAA"/>
                          </a:solidFill>
                          <a:latin typeface="Courier New"/>
                          <a:ea typeface="Courier New"/>
                          <a:cs typeface="Courier New"/>
                          <a:sym typeface="Courier New"/>
                        </a:rPr>
                        <a:t>log</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9CDCFE"/>
                          </a:solidFill>
                          <a:latin typeface="Courier New"/>
                          <a:ea typeface="Courier New"/>
                          <a:cs typeface="Courier New"/>
                          <a:sym typeface="Courier New"/>
                        </a:rPr>
                        <a:t>Math</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DCDCAA"/>
                          </a:solidFill>
                          <a:latin typeface="Courier New"/>
                          <a:ea typeface="Courier New"/>
                          <a:cs typeface="Courier New"/>
                          <a:sym typeface="Courier New"/>
                        </a:rPr>
                        <a:t>floor</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4FC1FF"/>
                          </a:solidFill>
                          <a:latin typeface="Courier New"/>
                          <a:ea typeface="Courier New"/>
                          <a:cs typeface="Courier New"/>
                          <a:sym typeface="Courier New"/>
                        </a:rPr>
                        <a:t>pi</a:t>
                      </a:r>
                      <a:r>
                        <a:rPr lang="es" sz="1250" u="none" cap="none" strike="noStrike">
                          <a:solidFill>
                            <a:srgbClr val="D4D4D4"/>
                          </a:solidFill>
                          <a:latin typeface="Courier New"/>
                          <a:ea typeface="Courier New"/>
                          <a:cs typeface="Courier New"/>
                          <a:sym typeface="Courier New"/>
                        </a:rPr>
                        <a:t>) ) </a:t>
                      </a:r>
                      <a:r>
                        <a:rPr lang="es" sz="1250" u="none" cap="none" strike="noStrike">
                          <a:solidFill>
                            <a:srgbClr val="6A9955"/>
                          </a:solidFill>
                          <a:latin typeface="Courier New"/>
                          <a:ea typeface="Courier New"/>
                          <a:cs typeface="Courier New"/>
                          <a:sym typeface="Courier New"/>
                        </a:rPr>
                        <a:t>// 3</a:t>
                      </a:r>
                      <a:endParaRPr sz="12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sz="1250" u="none" cap="none" strike="noStrike">
                        <a:solidFill>
                          <a:srgbClr val="D4D4D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lang="es" sz="1250" u="none" cap="none" strike="noStrike">
                          <a:solidFill>
                            <a:srgbClr val="6A9955"/>
                          </a:solidFill>
                          <a:latin typeface="Courier New"/>
                          <a:ea typeface="Courier New"/>
                          <a:cs typeface="Courier New"/>
                          <a:sym typeface="Courier New"/>
                        </a:rPr>
                        <a:t>// ROUND: retorna el valor de un número redondeado al entero más cercano</a:t>
                      </a:r>
                      <a:endParaRPr sz="1250" u="none" cap="none" strike="noStrike">
                        <a:solidFill>
                          <a:srgbClr val="6A9955"/>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lang="es" sz="1250" u="none" cap="none" strike="noStrike">
                          <a:solidFill>
                            <a:srgbClr val="9CDCFE"/>
                          </a:solidFill>
                          <a:latin typeface="Courier New"/>
                          <a:ea typeface="Courier New"/>
                          <a:cs typeface="Courier New"/>
                          <a:sym typeface="Courier New"/>
                        </a:rPr>
                        <a:t>console</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DCDCAA"/>
                          </a:solidFill>
                          <a:latin typeface="Courier New"/>
                          <a:ea typeface="Courier New"/>
                          <a:cs typeface="Courier New"/>
                          <a:sym typeface="Courier New"/>
                        </a:rPr>
                        <a:t>log</a:t>
                      </a:r>
                      <a:r>
                        <a:rPr lang="es" sz="1250" u="none" cap="none" strike="noStrike">
                          <a:solidFill>
                            <a:srgbClr val="D4D4D4"/>
                          </a:solidFill>
                          <a:latin typeface="Courier New"/>
                          <a:ea typeface="Courier New"/>
                          <a:cs typeface="Courier New"/>
                          <a:sym typeface="Courier New"/>
                        </a:rPr>
                        <a:t>( </a:t>
                      </a:r>
                      <a:r>
                        <a:rPr lang="es" sz="1250" u="none" cap="none" strike="noStrike">
                          <a:solidFill>
                            <a:srgbClr val="9CDCFE"/>
                          </a:solidFill>
                          <a:latin typeface="Courier New"/>
                          <a:ea typeface="Courier New"/>
                          <a:cs typeface="Courier New"/>
                          <a:sym typeface="Courier New"/>
                        </a:rPr>
                        <a:t>Math</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DCDCAA"/>
                          </a:solidFill>
                          <a:latin typeface="Courier New"/>
                          <a:ea typeface="Courier New"/>
                          <a:cs typeface="Courier New"/>
                          <a:sym typeface="Courier New"/>
                        </a:rPr>
                        <a:t>round</a:t>
                      </a:r>
                      <a:r>
                        <a:rPr lang="es" sz="1250" u="none" cap="none" strike="noStrike">
                          <a:solidFill>
                            <a:srgbClr val="D4D4D4"/>
                          </a:solidFill>
                          <a:latin typeface="Courier New"/>
                          <a:ea typeface="Courier New"/>
                          <a:cs typeface="Courier New"/>
                          <a:sym typeface="Courier New"/>
                        </a:rPr>
                        <a:t>(</a:t>
                      </a:r>
                      <a:r>
                        <a:rPr lang="es" sz="1250" u="none" cap="none" strike="noStrike">
                          <a:solidFill>
                            <a:srgbClr val="4FC1FF"/>
                          </a:solidFill>
                          <a:latin typeface="Courier New"/>
                          <a:ea typeface="Courier New"/>
                          <a:cs typeface="Courier New"/>
                          <a:sym typeface="Courier New"/>
                        </a:rPr>
                        <a:t>pi</a:t>
                      </a:r>
                      <a:r>
                        <a:rPr lang="es" sz="1250" u="none" cap="none" strike="noStrike">
                          <a:solidFill>
                            <a:srgbClr val="D4D4D4"/>
                          </a:solidFill>
                          <a:latin typeface="Courier New"/>
                          <a:ea typeface="Courier New"/>
                          <a:cs typeface="Courier New"/>
                          <a:sym typeface="Courier New"/>
                        </a:rPr>
                        <a:t>) ) </a:t>
                      </a:r>
                      <a:r>
                        <a:rPr lang="es" sz="1250" u="none" cap="none" strike="noStrike">
                          <a:solidFill>
                            <a:srgbClr val="6A9955"/>
                          </a:solidFill>
                          <a:latin typeface="Courier New"/>
                          <a:ea typeface="Courier New"/>
                          <a:cs typeface="Courier New"/>
                          <a:sym typeface="Courier New"/>
                        </a:rPr>
                        <a:t>// 3</a:t>
                      </a:r>
                      <a:endParaRPr sz="1550" u="none" cap="none" strike="noStrike">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pic>
        <p:nvPicPr>
          <p:cNvPr id="162" name="Google Shape;162;p31"/>
          <p:cNvPicPr preferRelativeResize="0"/>
          <p:nvPr/>
        </p:nvPicPr>
        <p:blipFill rotWithShape="1">
          <a:blip r:embed="rId4">
            <a:alphaModFix/>
          </a:blip>
          <a:srcRect b="0" l="0" r="0" t="0"/>
          <a:stretch/>
        </p:blipFill>
        <p:spPr>
          <a:xfrm>
            <a:off x="8259000" y="107425"/>
            <a:ext cx="701100" cy="70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